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93" r:id="rId3"/>
    <p:sldId id="294" r:id="rId4"/>
    <p:sldId id="292" r:id="rId5"/>
    <p:sldId id="258" r:id="rId6"/>
    <p:sldId id="259" r:id="rId7"/>
    <p:sldId id="275"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350" r:id="rId21"/>
    <p:sldId id="425" r:id="rId22"/>
    <p:sldId id="426" r:id="rId23"/>
    <p:sldId id="295" r:id="rId24"/>
    <p:sldId id="276" r:id="rId25"/>
    <p:sldId id="272" r:id="rId26"/>
    <p:sldId id="284" r:id="rId27"/>
    <p:sldId id="277" r:id="rId28"/>
    <p:sldId id="278" r:id="rId29"/>
    <p:sldId id="279" r:id="rId30"/>
    <p:sldId id="280" r:id="rId31"/>
    <p:sldId id="281" r:id="rId32"/>
    <p:sldId id="282" r:id="rId33"/>
    <p:sldId id="283" r:id="rId34"/>
    <p:sldId id="285" r:id="rId35"/>
    <p:sldId id="286" r:id="rId36"/>
    <p:sldId id="287" r:id="rId37"/>
    <p:sldId id="297" r:id="rId38"/>
    <p:sldId id="288" r:id="rId39"/>
    <p:sldId id="289" r:id="rId40"/>
    <p:sldId id="290" r:id="rId41"/>
    <p:sldId id="291"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13D8F-F7B9-465B-A9D6-DA6ACA9AFF29}" type="datetimeFigureOut">
              <a:rPr lang="fr-FR" smtClean="0"/>
              <a:pPr/>
              <a:t>27/12/2019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CFF18-9FBE-4598-B4D3-455D3542A6CB}" type="slidenum">
              <a:rPr lang="fr-FR" smtClean="0"/>
              <a:pPr/>
              <a:t>‹N°›</a:t>
            </a:fld>
            <a:endParaRPr lang="fr-FR"/>
          </a:p>
        </p:txBody>
      </p:sp>
    </p:spTree>
    <p:extLst>
      <p:ext uri="{BB962C8B-B14F-4D97-AF65-F5344CB8AC3E}">
        <p14:creationId xmlns:p14="http://schemas.microsoft.com/office/powerpoint/2010/main" val="29266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 On</a:t>
            </a:r>
            <a:r>
              <a:rPr lang="fr-FR" baseline="0" dirty="0"/>
              <a:t> dit nombre de levées. </a:t>
            </a:r>
            <a:endParaRPr lang="fr-FR" dirty="0"/>
          </a:p>
        </p:txBody>
      </p:sp>
      <p:sp>
        <p:nvSpPr>
          <p:cNvPr id="4" name="Espace réservé du numéro de diapositive 3"/>
          <p:cNvSpPr>
            <a:spLocks noGrp="1"/>
          </p:cNvSpPr>
          <p:nvPr>
            <p:ph type="sldNum" sz="quarter" idx="10"/>
          </p:nvPr>
        </p:nvSpPr>
        <p:spPr/>
        <p:txBody>
          <a:bodyPr/>
          <a:lstStyle/>
          <a:p>
            <a:fld id="{231CFF18-9FBE-4598-B4D3-455D3542A6CB}" type="slidenum">
              <a:rPr lang="fr-FR" smtClean="0"/>
              <a:pPr/>
              <a:t>2</a:t>
            </a:fld>
            <a:endParaRPr lang="fr-FR"/>
          </a:p>
        </p:txBody>
      </p:sp>
    </p:spTree>
    <p:extLst>
      <p:ext uri="{BB962C8B-B14F-4D97-AF65-F5344CB8AC3E}">
        <p14:creationId xmlns:p14="http://schemas.microsoft.com/office/powerpoint/2010/main" val="557983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329222B-C77F-4F8A-A4B4-6BC51FF537DE}" type="slidenum">
              <a:rPr lang="fr-FR" smtClean="0"/>
              <a:pPr/>
              <a:t>31</a:t>
            </a:fld>
            <a:endParaRPr lang="fr-FR"/>
          </a:p>
        </p:txBody>
      </p:sp>
    </p:spTree>
    <p:extLst>
      <p:ext uri="{BB962C8B-B14F-4D97-AF65-F5344CB8AC3E}">
        <p14:creationId xmlns:p14="http://schemas.microsoft.com/office/powerpoint/2010/main" val="2390725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87FA7BB-3695-4ADE-939C-A43FF569F589}" type="slidenum">
              <a:rPr lang="fr-FR" smtClean="0"/>
              <a:pPr/>
              <a:t>6</a:t>
            </a:fld>
            <a:endParaRPr lang="fr-FR"/>
          </a:p>
        </p:txBody>
      </p:sp>
    </p:spTree>
    <p:extLst>
      <p:ext uri="{BB962C8B-B14F-4D97-AF65-F5344CB8AC3E}">
        <p14:creationId xmlns:p14="http://schemas.microsoft.com/office/powerpoint/2010/main" val="3258989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98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911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13901-287E-4B8E-9524-9C226DF14E97}" type="slidenum">
              <a:rPr lang="fr-FR" smtClean="0"/>
              <a:pPr fontAlgn="base">
                <a:spcBef>
                  <a:spcPct val="0"/>
                </a:spcBef>
                <a:spcAft>
                  <a:spcPct val="0"/>
                </a:spcAft>
                <a:defRPr/>
              </a:pPr>
              <a:t>9</a:t>
            </a:fld>
            <a:endParaRPr lang="fr-FR"/>
          </a:p>
        </p:txBody>
      </p:sp>
    </p:spTree>
    <p:extLst>
      <p:ext uri="{BB962C8B-B14F-4D97-AF65-F5344CB8AC3E}">
        <p14:creationId xmlns:p14="http://schemas.microsoft.com/office/powerpoint/2010/main" val="2527853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C75B5FDA-4054-473C-9397-1EE414ADD2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a:extLst>
              <a:ext uri="{FF2B5EF4-FFF2-40B4-BE49-F238E27FC236}">
                <a16:creationId xmlns:a16="http://schemas.microsoft.com/office/drawing/2014/main" id="{7D9B7CC7-2A2C-4174-9DB6-BB958827BB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17412" name="Espace réservé du numéro de diapositive 3">
            <a:extLst>
              <a:ext uri="{FF2B5EF4-FFF2-40B4-BE49-F238E27FC236}">
                <a16:creationId xmlns:a16="http://schemas.microsoft.com/office/drawing/2014/main" id="{B874E820-061C-452A-BE82-B85437329E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3A94D9-1F62-4272-8A70-89A44B6E5E11}" type="slidenum">
              <a:rPr lang="fr-FR" altLang="fr-FR" smtClean="0"/>
              <a:pPr fontAlgn="base">
                <a:spcBef>
                  <a:spcPct val="0"/>
                </a:spcBef>
                <a:spcAft>
                  <a:spcPct val="0"/>
                </a:spcAft>
              </a:pPr>
              <a:t>21</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3EDFC319-E42B-48C6-9F2C-4684AFFBF1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a:extLst>
              <a:ext uri="{FF2B5EF4-FFF2-40B4-BE49-F238E27FC236}">
                <a16:creationId xmlns:a16="http://schemas.microsoft.com/office/drawing/2014/main" id="{70DF62F6-442F-4669-8D9A-2F76F76F45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t>Sur le 7, Est mettra l’As et renverra le 2. Que Sud mette ou non  le Roi,  Est disposera de trois levées potentielles. Il reste à savoir si ce potentiel ppourra être exploité. Cela peut aboutir à des questions sympathiques et intéressantes., </a:t>
            </a:r>
          </a:p>
        </p:txBody>
      </p:sp>
      <p:sp>
        <p:nvSpPr>
          <p:cNvPr id="19460" name="Espace réservé du numéro de diapositive 3">
            <a:extLst>
              <a:ext uri="{FF2B5EF4-FFF2-40B4-BE49-F238E27FC236}">
                <a16:creationId xmlns:a16="http://schemas.microsoft.com/office/drawing/2014/main" id="{5D84C6BC-CC6A-4277-91BF-B18BF24EED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E709A9-F7E7-4A2F-864C-F53ACE086ABC}" type="slidenum">
              <a:rPr lang="fr-FR" altLang="fr-FR" smtClean="0"/>
              <a:pPr fontAlgn="base">
                <a:spcBef>
                  <a:spcPct val="0"/>
                </a:spcBef>
                <a:spcAft>
                  <a:spcPct val="0"/>
                </a:spcAft>
              </a:pPr>
              <a:t>22</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L’étude</a:t>
            </a:r>
            <a:r>
              <a:rPr lang="fr-FR" baseline="0" dirty="0"/>
              <a:t> de quelques exemples va vite permettre de comprendre que cette table doit être adaptée pour tenir compte des nouvelles modalités de jeu (possibilité offerte de couper)</a:t>
            </a:r>
            <a:endParaRPr lang="fr-FR" dirty="0"/>
          </a:p>
        </p:txBody>
      </p:sp>
      <p:sp>
        <p:nvSpPr>
          <p:cNvPr id="4" name="Espace réservé du numéro de diapositive 3"/>
          <p:cNvSpPr>
            <a:spLocks noGrp="1"/>
          </p:cNvSpPr>
          <p:nvPr>
            <p:ph type="sldNum" sz="quarter" idx="10"/>
          </p:nvPr>
        </p:nvSpPr>
        <p:spPr/>
        <p:txBody>
          <a:bodyPr/>
          <a:lstStyle/>
          <a:p>
            <a:fld id="{D87FA7BB-3695-4ADE-939C-A43FF569F589}" type="slidenum">
              <a:rPr lang="fr-FR" smtClean="0"/>
              <a:pPr/>
              <a:t>26</a:t>
            </a:fld>
            <a:endParaRPr lang="fr-FR"/>
          </a:p>
        </p:txBody>
      </p:sp>
    </p:spTree>
    <p:extLst>
      <p:ext uri="{BB962C8B-B14F-4D97-AF65-F5344CB8AC3E}">
        <p14:creationId xmlns:p14="http://schemas.microsoft.com/office/powerpoint/2010/main" val="126822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Pour l’instant, on ne tient</a:t>
            </a:r>
            <a:r>
              <a:rPr lang="fr-FR" baseline="0" dirty="0"/>
              <a:t> pas compte des plus ou moins-values des jeux (chicane, singleton </a:t>
            </a:r>
            <a:r>
              <a:rPr lang="fr-FR" baseline="0" dirty="0" err="1"/>
              <a:t>etc</a:t>
            </a:r>
            <a:r>
              <a:rPr lang="fr-FR" baseline="0" dirty="0"/>
              <a:t>). On notera également qu’Est et Ouest ont des informations de première main sur les cartes possédées par Nord et Sud. </a:t>
            </a:r>
            <a:endParaRPr lang="fr-FR" dirty="0"/>
          </a:p>
        </p:txBody>
      </p:sp>
      <p:sp>
        <p:nvSpPr>
          <p:cNvPr id="4" name="Espace réservé du numéro de diapositive 3"/>
          <p:cNvSpPr>
            <a:spLocks noGrp="1"/>
          </p:cNvSpPr>
          <p:nvPr>
            <p:ph type="sldNum" sz="quarter" idx="10"/>
          </p:nvPr>
        </p:nvSpPr>
        <p:spPr/>
        <p:txBody>
          <a:bodyPr/>
          <a:lstStyle/>
          <a:p>
            <a:fld id="{0329222B-C77F-4F8A-A4B4-6BC51FF537DE}" type="slidenum">
              <a:rPr lang="fr-FR" smtClean="0"/>
              <a:pPr/>
              <a:t>27</a:t>
            </a:fld>
            <a:endParaRPr lang="fr-FR"/>
          </a:p>
        </p:txBody>
      </p:sp>
    </p:spTree>
    <p:extLst>
      <p:ext uri="{BB962C8B-B14F-4D97-AF65-F5344CB8AC3E}">
        <p14:creationId xmlns:p14="http://schemas.microsoft.com/office/powerpoint/2010/main" val="115976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329222B-C77F-4F8A-A4B4-6BC51FF537DE}" type="slidenum">
              <a:rPr lang="fr-FR" smtClean="0"/>
              <a:pPr/>
              <a:t>29</a:t>
            </a:fld>
            <a:endParaRPr lang="fr-FR"/>
          </a:p>
        </p:txBody>
      </p:sp>
    </p:spTree>
    <p:extLst>
      <p:ext uri="{BB962C8B-B14F-4D97-AF65-F5344CB8AC3E}">
        <p14:creationId xmlns:p14="http://schemas.microsoft.com/office/powerpoint/2010/main" val="312845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329222B-C77F-4F8A-A4B4-6BC51FF537DE}" type="slidenum">
              <a:rPr lang="fr-FR" smtClean="0"/>
              <a:pPr/>
              <a:t>30</a:t>
            </a:fld>
            <a:endParaRPr lang="fr-FR"/>
          </a:p>
        </p:txBody>
      </p:sp>
    </p:spTree>
    <p:extLst>
      <p:ext uri="{BB962C8B-B14F-4D97-AF65-F5344CB8AC3E}">
        <p14:creationId xmlns:p14="http://schemas.microsoft.com/office/powerpoint/2010/main" val="132387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55E6B27-45FD-40C9-9F3B-4752B1A92720}" type="datetime1">
              <a:rPr lang="fr-FR" smtClean="0"/>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878DFE3-EEBE-4158-AD1D-CD2E6E1C96E6}" type="datetime1">
              <a:rPr lang="fr-FR" smtClean="0"/>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93B5ED-7A1D-46B5-88C8-CA69C94AAA46}" type="datetime1">
              <a:rPr lang="fr-FR" smtClean="0"/>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DF7C110-BC8C-449C-A6F1-ED86D9D93A90}" type="datetime1">
              <a:rPr lang="fr-FR" smtClean="0"/>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5FB61AC1-533A-4597-99F1-DDA0955CB7A3}" type="datetime1">
              <a:rPr lang="fr-FR" smtClean="0"/>
              <a:t>27/12/2019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7B5A4D0-A532-480E-BDC2-FA3FBCD6CDB4}" type="datetime1">
              <a:rPr lang="fr-FR" smtClean="0"/>
              <a:t>27/12/2019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CC18E15-9A62-45A6-9096-7881E317B673}" type="datetime1">
              <a:rPr lang="fr-FR" smtClean="0"/>
              <a:t>27/12/2019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919889F-61B3-4625-A2DF-E918959B5C06}" type="datetime1">
              <a:rPr lang="fr-FR" smtClean="0"/>
              <a:t>27/12/2019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606F654-4A7F-4DFC-B24A-66270673262B}" type="datetime1">
              <a:rPr lang="fr-FR" smtClean="0"/>
              <a:t>27/12/2019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F9FD8AF-25A9-4E91-9F3C-3188AD8920E8}" type="datetime1">
              <a:rPr lang="fr-FR" smtClean="0"/>
              <a:t>27/12/2019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9983058-D5CA-45B7-93AE-CECAD8C7F1A5}" type="datetime1">
              <a:rPr lang="fr-FR" smtClean="0"/>
              <a:t>27/12/2019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FCD578-BF69-42F5-94C7-D31AC9C1DCAD}" type="datetime1">
              <a:rPr lang="fr-FR" smtClean="0"/>
              <a:t>27/12/2019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0C3D-CC13-45A2-99D7-92B3C0FC601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pn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Jouer simplement au bridge</a:t>
            </a:r>
          </a:p>
        </p:txBody>
      </p:sp>
      <p:sp>
        <p:nvSpPr>
          <p:cNvPr id="3" name="Sous-titre 2"/>
          <p:cNvSpPr>
            <a:spLocks noGrp="1"/>
          </p:cNvSpPr>
          <p:nvPr>
            <p:ph type="subTitle" idx="1"/>
          </p:nvPr>
        </p:nvSpPr>
        <p:spPr/>
        <p:txBody>
          <a:bodyPr/>
          <a:lstStyle/>
          <a:p>
            <a:r>
              <a:rPr lang="fr-FR" dirty="0"/>
              <a:t>A la recherche du contrat …</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1</a:t>
            </a:fld>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fr-FR" dirty="0"/>
              <a:t>Déroulement du jeu</a:t>
            </a:r>
          </a:p>
        </p:txBody>
      </p:sp>
      <p:sp>
        <p:nvSpPr>
          <p:cNvPr id="3" name="Espace réservé du contenu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2500"/>
          </a:bodyPr>
          <a:lstStyle/>
          <a:p>
            <a:pPr algn="just"/>
            <a:r>
              <a:rPr lang="fr-FR" dirty="0"/>
              <a:t>Le joueur situé  à gauche de celui qui a déclaré le contrat (le déclarant) est celui qui entame.</a:t>
            </a:r>
          </a:p>
          <a:p>
            <a:pPr algn="just"/>
            <a:r>
              <a:rPr lang="fr-FR" dirty="0"/>
              <a:t>Une fois sa carte posée, le partenaire du déclarant (appelé le «mort») doit étaler son jeu. Ainsi chacun voit après l’entame 26 ou 27 cartes (les siennes, celles du mort et …). Par ailleurs, le déclarant joue ses cartes mais aussi celles du mort. Ce dernier n’a qu’un rôle : poser sur la table la carte indiquée par son partenaire….</a:t>
            </a:r>
          </a:p>
        </p:txBody>
      </p:sp>
      <p:sp>
        <p:nvSpPr>
          <p:cNvPr id="4" name="Espace réservé du numéro de diapositive 3"/>
          <p:cNvSpPr>
            <a:spLocks noGrp="1"/>
          </p:cNvSpPr>
          <p:nvPr>
            <p:ph type="sldNum" sz="quarter" idx="12"/>
          </p:nvPr>
        </p:nvSpPr>
        <p:spPr/>
        <p:txBody>
          <a:bodyPr/>
          <a:lstStyle/>
          <a:p>
            <a:fld id="{990250BE-52A2-4AF9-A540-8F2724D21437}" type="slidenum">
              <a:rPr lang="fr-FR" smtClean="0"/>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fr-FR" dirty="0"/>
              <a:t>Deuxième exemple </a:t>
            </a:r>
          </a:p>
        </p:txBody>
      </p:sp>
      <p:sp>
        <p:nvSpPr>
          <p:cNvPr id="3" name="Espace réservé du contenu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endParaRPr lang="fr-FR" dirty="0"/>
          </a:p>
        </p:txBody>
      </p:sp>
      <p:sp>
        <p:nvSpPr>
          <p:cNvPr id="4" name="Espace réservé du numéro de diapositive 3"/>
          <p:cNvSpPr>
            <a:spLocks noGrp="1"/>
          </p:cNvSpPr>
          <p:nvPr>
            <p:ph type="sldNum" sz="quarter" idx="12"/>
          </p:nvPr>
        </p:nvSpPr>
        <p:spPr/>
        <p:txBody>
          <a:bodyPr/>
          <a:lstStyle/>
          <a:p>
            <a:fld id="{990250BE-52A2-4AF9-A540-8F2724D21437}" type="slidenum">
              <a:rPr lang="fr-FR" smtClean="0"/>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338138"/>
            <a:ext cx="8534400" cy="6181725"/>
          </a:xfrm>
          <a:prstGeom prst="rect">
            <a:avLst/>
          </a:prstGeom>
          <a:noFill/>
          <a:ln w="9525">
            <a:noFill/>
            <a:miter lim="800000"/>
            <a:headEnd/>
            <a:tailEnd/>
          </a:ln>
        </p:spPr>
      </p:pic>
      <p:sp>
        <p:nvSpPr>
          <p:cNvPr id="5" name="Rectangle 4"/>
          <p:cNvSpPr/>
          <p:nvPr/>
        </p:nvSpPr>
        <p:spPr>
          <a:xfrm>
            <a:off x="179512" y="1556792"/>
            <a:ext cx="1224136" cy="1080120"/>
          </a:xfrm>
          <a:prstGeom prst="wedgeRectCallout">
            <a:avLst>
              <a:gd name="adj1" fmla="val 167489"/>
              <a:gd name="adj2" fmla="val 124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Je passe</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12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4325" y="338138"/>
            <a:ext cx="8515350" cy="6181725"/>
          </a:xfrm>
          <a:prstGeom prst="rect">
            <a:avLst/>
          </a:prstGeom>
          <a:noFill/>
          <a:ln w="9525">
            <a:noFill/>
            <a:miter lim="800000"/>
            <a:headEnd/>
            <a:tailEnd/>
          </a:ln>
        </p:spPr>
      </p:pic>
      <p:sp>
        <p:nvSpPr>
          <p:cNvPr id="3" name="Rectangle 2"/>
          <p:cNvSpPr/>
          <p:nvPr/>
        </p:nvSpPr>
        <p:spPr>
          <a:xfrm>
            <a:off x="1187624" y="332656"/>
            <a:ext cx="1224136" cy="1080120"/>
          </a:xfrm>
          <a:prstGeom prst="wedgeRectCallout">
            <a:avLst>
              <a:gd name="adj1" fmla="val 214833"/>
              <a:gd name="adj2" fmla="val 684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Je passe</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09563" y="338138"/>
            <a:ext cx="8524875" cy="6181725"/>
          </a:xfrm>
          <a:prstGeom prst="rect">
            <a:avLst/>
          </a:prstGeom>
          <a:noFill/>
          <a:ln w="9525">
            <a:noFill/>
            <a:miter lim="800000"/>
            <a:headEnd/>
            <a:tailEnd/>
          </a:ln>
        </p:spPr>
      </p:pic>
      <p:sp>
        <p:nvSpPr>
          <p:cNvPr id="3" name="Rectangle 2"/>
          <p:cNvSpPr/>
          <p:nvPr/>
        </p:nvSpPr>
        <p:spPr>
          <a:xfrm>
            <a:off x="7596336" y="1052736"/>
            <a:ext cx="1224136" cy="1080120"/>
          </a:xfrm>
          <a:prstGeom prst="wedgeRectCallout">
            <a:avLst>
              <a:gd name="adj1" fmla="val -154325"/>
              <a:gd name="adj2" fmla="val 1715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Je passe</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0038" y="338138"/>
            <a:ext cx="8543925" cy="6181725"/>
          </a:xfrm>
          <a:prstGeom prst="rect">
            <a:avLst/>
          </a:prstGeom>
          <a:noFill/>
          <a:ln w="9525">
            <a:noFill/>
            <a:miter lim="800000"/>
            <a:headEnd/>
            <a:tailEnd/>
          </a:ln>
        </p:spPr>
      </p:pic>
      <p:sp>
        <p:nvSpPr>
          <p:cNvPr id="4" name="Rectangle 3"/>
          <p:cNvSpPr/>
          <p:nvPr/>
        </p:nvSpPr>
        <p:spPr>
          <a:xfrm>
            <a:off x="7524328" y="4365104"/>
            <a:ext cx="1224136" cy="1080120"/>
          </a:xfrm>
          <a:prstGeom prst="wedgeRectCallout">
            <a:avLst>
              <a:gd name="adj1" fmla="val -279644"/>
              <a:gd name="adj2" fmla="val 26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J’ouvre</a:t>
            </a:r>
          </a:p>
        </p:txBody>
      </p:sp>
      <p:sp>
        <p:nvSpPr>
          <p:cNvPr id="5" name="Rectangle 4"/>
          <p:cNvSpPr/>
          <p:nvPr/>
        </p:nvSpPr>
        <p:spPr>
          <a:xfrm>
            <a:off x="7308304" y="836712"/>
            <a:ext cx="1224136" cy="1080120"/>
          </a:xfrm>
          <a:prstGeom prst="wedgeRectCallout">
            <a:avLst>
              <a:gd name="adj1" fmla="val -279644"/>
              <a:gd name="adj2" fmla="val 267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J’ai 10 points H</a:t>
            </a:r>
          </a:p>
        </p:txBody>
      </p:sp>
      <p:sp>
        <p:nvSpPr>
          <p:cNvPr id="6" name="Rectangle 5"/>
          <p:cNvSpPr/>
          <p:nvPr/>
        </p:nvSpPr>
        <p:spPr>
          <a:xfrm>
            <a:off x="7524328" y="4221088"/>
            <a:ext cx="1440160" cy="1368152"/>
          </a:xfrm>
          <a:prstGeom prst="wedgeRectCallout">
            <a:avLst>
              <a:gd name="adj1" fmla="val -241725"/>
              <a:gd name="adj2" fmla="val 21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Je joue le score de 9/4 ce qui se traduit par 3SA. </a:t>
            </a:r>
          </a:p>
        </p:txBody>
      </p:sp>
      <p:sp>
        <p:nvSpPr>
          <p:cNvPr id="7" name="Espace réservé du numéro de diapositive 6"/>
          <p:cNvSpPr>
            <a:spLocks noGrp="1"/>
          </p:cNvSpPr>
          <p:nvPr>
            <p:ph type="sldNum" sz="quarter" idx="12"/>
          </p:nvPr>
        </p:nvSpPr>
        <p:spPr/>
        <p:txBody>
          <a:bodyPr/>
          <a:lstStyle/>
          <a:p>
            <a:fld id="{6E240C3D-CC13-45A2-99D7-92B3C0FC601F}"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19088" y="347663"/>
            <a:ext cx="8505825" cy="6162675"/>
          </a:xfrm>
          <a:prstGeom prst="rect">
            <a:avLst/>
          </a:prstGeom>
          <a:noFill/>
          <a:ln w="9525">
            <a:noFill/>
            <a:miter lim="800000"/>
            <a:headEnd/>
            <a:tailEnd/>
          </a:ln>
        </p:spPr>
      </p:pic>
      <p:sp>
        <p:nvSpPr>
          <p:cNvPr id="3" name="Rectangle 2"/>
          <p:cNvSpPr/>
          <p:nvPr/>
        </p:nvSpPr>
        <p:spPr>
          <a:xfrm>
            <a:off x="323528" y="1844824"/>
            <a:ext cx="1224136" cy="1080120"/>
          </a:xfrm>
          <a:prstGeom prst="wedgeRectCallout">
            <a:avLst>
              <a:gd name="adj1" fmla="val 156969"/>
              <a:gd name="adj2" fmla="val 94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L’entame</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19088" y="347663"/>
            <a:ext cx="8505825" cy="6162675"/>
          </a:xfrm>
          <a:prstGeom prst="rect">
            <a:avLst/>
          </a:prstGeom>
          <a:noFill/>
          <a:ln w="9525">
            <a:noFill/>
            <a:miter lim="800000"/>
            <a:headEnd/>
            <a:tailEnd/>
          </a:ln>
        </p:spPr>
      </p:pic>
      <p:pic>
        <p:nvPicPr>
          <p:cNvPr id="3" name="Picture 2"/>
          <p:cNvPicPr>
            <a:picLocks noChangeAspect="1" noChangeArrowheads="1"/>
          </p:cNvPicPr>
          <p:nvPr/>
        </p:nvPicPr>
        <p:blipFill>
          <a:blip r:embed="rId3" cstate="print"/>
          <a:srcRect t="18501"/>
          <a:stretch>
            <a:fillRect/>
          </a:stretch>
        </p:blipFill>
        <p:spPr bwMode="auto">
          <a:xfrm>
            <a:off x="309563" y="1484784"/>
            <a:ext cx="8524875" cy="5030316"/>
          </a:xfrm>
          <a:prstGeom prst="rect">
            <a:avLst/>
          </a:prstGeom>
          <a:noFill/>
          <a:ln w="9525">
            <a:noFill/>
            <a:miter lim="800000"/>
            <a:headEnd/>
            <a:tailEnd/>
          </a:ln>
        </p:spPr>
      </p:pic>
      <p:sp>
        <p:nvSpPr>
          <p:cNvPr id="4" name="Rectangle à coins arrondis 3"/>
          <p:cNvSpPr/>
          <p:nvPr/>
        </p:nvSpPr>
        <p:spPr>
          <a:xfrm>
            <a:off x="3707904" y="764704"/>
            <a:ext cx="15121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Le mort</a:t>
            </a:r>
          </a:p>
        </p:txBody>
      </p:sp>
      <p:sp>
        <p:nvSpPr>
          <p:cNvPr id="5" name="Espace réservé du numéro de diapositive 4"/>
          <p:cNvSpPr>
            <a:spLocks noGrp="1"/>
          </p:cNvSpPr>
          <p:nvPr>
            <p:ph type="sldNum" sz="quarter" idx="12"/>
          </p:nvPr>
        </p:nvSpPr>
        <p:spPr/>
        <p:txBody>
          <a:bodyPr/>
          <a:lstStyle/>
          <a:p>
            <a:fld id="{6E240C3D-CC13-45A2-99D7-92B3C0FC601F}" type="slidenum">
              <a:rPr lang="fr-FR" smtClean="0"/>
              <a:pPr/>
              <a:t>17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09563" y="342900"/>
            <a:ext cx="8524875" cy="61722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253334" y="359172"/>
            <a:ext cx="1924050" cy="18669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975124" y="332656"/>
            <a:ext cx="1924050" cy="190080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411760" y="332656"/>
            <a:ext cx="1924050" cy="1152128"/>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4860032" y="332656"/>
            <a:ext cx="1924050" cy="1139428"/>
          </a:xfrm>
          <a:prstGeom prst="rect">
            <a:avLst/>
          </a:prstGeom>
          <a:noFill/>
          <a:ln w="9525">
            <a:noFill/>
            <a:miter lim="800000"/>
            <a:headEnd/>
            <a:tailEnd/>
          </a:ln>
        </p:spPr>
      </p:pic>
      <p:pic>
        <p:nvPicPr>
          <p:cNvPr id="7" name="Image 6" descr="06.jpg"/>
          <p:cNvPicPr>
            <a:picLocks noChangeAspect="1"/>
          </p:cNvPicPr>
          <p:nvPr/>
        </p:nvPicPr>
        <p:blipFill>
          <a:blip r:embed="rId4" cstate="print"/>
          <a:stretch>
            <a:fillRect/>
          </a:stretch>
        </p:blipFill>
        <p:spPr>
          <a:xfrm>
            <a:off x="3059832" y="548680"/>
            <a:ext cx="583553" cy="896943"/>
          </a:xfrm>
          <a:prstGeom prst="rect">
            <a:avLst/>
          </a:prstGeom>
          <a:ln>
            <a:solidFill>
              <a:schemeClr val="tx1"/>
            </a:solidFill>
          </a:ln>
        </p:spPr>
      </p:pic>
      <p:pic>
        <p:nvPicPr>
          <p:cNvPr id="8" name="Image 7" descr="08.jpg"/>
          <p:cNvPicPr>
            <a:picLocks noChangeAspect="1"/>
          </p:cNvPicPr>
          <p:nvPr/>
        </p:nvPicPr>
        <p:blipFill>
          <a:blip r:embed="rId5" cstate="print"/>
          <a:stretch>
            <a:fillRect/>
          </a:stretch>
        </p:blipFill>
        <p:spPr>
          <a:xfrm>
            <a:off x="3059832" y="836712"/>
            <a:ext cx="583553" cy="896943"/>
          </a:xfrm>
          <a:prstGeom prst="rect">
            <a:avLst/>
          </a:prstGeom>
          <a:ln>
            <a:solidFill>
              <a:schemeClr val="tx1"/>
            </a:solidFill>
          </a:ln>
        </p:spPr>
      </p:pic>
      <p:pic>
        <p:nvPicPr>
          <p:cNvPr id="9" name="Image 8" descr="12.jpg"/>
          <p:cNvPicPr>
            <a:picLocks noChangeAspect="1"/>
          </p:cNvPicPr>
          <p:nvPr/>
        </p:nvPicPr>
        <p:blipFill>
          <a:blip r:embed="rId6" cstate="print"/>
          <a:stretch>
            <a:fillRect/>
          </a:stretch>
        </p:blipFill>
        <p:spPr>
          <a:xfrm>
            <a:off x="3059832" y="1124744"/>
            <a:ext cx="583553" cy="896943"/>
          </a:xfrm>
          <a:prstGeom prst="rect">
            <a:avLst/>
          </a:prstGeom>
          <a:ln>
            <a:solidFill>
              <a:schemeClr val="tx1"/>
            </a:solidFill>
          </a:ln>
        </p:spPr>
      </p:pic>
      <p:pic>
        <p:nvPicPr>
          <p:cNvPr id="10" name="Image 9" descr="13.jpg"/>
          <p:cNvPicPr>
            <a:picLocks noChangeAspect="1"/>
          </p:cNvPicPr>
          <p:nvPr/>
        </p:nvPicPr>
        <p:blipFill>
          <a:blip r:embed="rId7" cstate="print"/>
          <a:stretch>
            <a:fillRect/>
          </a:stretch>
        </p:blipFill>
        <p:spPr>
          <a:xfrm>
            <a:off x="3059832" y="1412776"/>
            <a:ext cx="583553" cy="896943"/>
          </a:xfrm>
          <a:prstGeom prst="rect">
            <a:avLst/>
          </a:prstGeom>
          <a:ln>
            <a:solidFill>
              <a:schemeClr val="tx1"/>
            </a:solidFill>
          </a:ln>
        </p:spPr>
      </p:pic>
      <p:pic>
        <p:nvPicPr>
          <p:cNvPr id="11" name="Image 10" descr="14.jpg"/>
          <p:cNvPicPr>
            <a:picLocks noChangeAspect="1"/>
          </p:cNvPicPr>
          <p:nvPr/>
        </p:nvPicPr>
        <p:blipFill>
          <a:blip r:embed="rId8" cstate="print"/>
          <a:stretch>
            <a:fillRect/>
          </a:stretch>
        </p:blipFill>
        <p:spPr>
          <a:xfrm>
            <a:off x="3851920" y="548680"/>
            <a:ext cx="583553" cy="896943"/>
          </a:xfrm>
          <a:prstGeom prst="rect">
            <a:avLst/>
          </a:prstGeom>
          <a:ln>
            <a:solidFill>
              <a:schemeClr val="tx1"/>
            </a:solidFill>
          </a:ln>
        </p:spPr>
      </p:pic>
      <p:pic>
        <p:nvPicPr>
          <p:cNvPr id="12" name="Image 11" descr="15.jpg"/>
          <p:cNvPicPr>
            <a:picLocks noChangeAspect="1"/>
          </p:cNvPicPr>
          <p:nvPr/>
        </p:nvPicPr>
        <p:blipFill>
          <a:blip r:embed="rId9" cstate="print"/>
          <a:stretch>
            <a:fillRect/>
          </a:stretch>
        </p:blipFill>
        <p:spPr>
          <a:xfrm>
            <a:off x="3851920" y="836712"/>
            <a:ext cx="583553" cy="896943"/>
          </a:xfrm>
          <a:prstGeom prst="rect">
            <a:avLst/>
          </a:prstGeom>
          <a:ln>
            <a:solidFill>
              <a:schemeClr val="tx1"/>
            </a:solidFill>
          </a:ln>
        </p:spPr>
      </p:pic>
      <p:pic>
        <p:nvPicPr>
          <p:cNvPr id="13" name="Image 12" descr="24.jpg"/>
          <p:cNvPicPr>
            <a:picLocks noChangeAspect="1"/>
          </p:cNvPicPr>
          <p:nvPr/>
        </p:nvPicPr>
        <p:blipFill>
          <a:blip r:embed="rId10" cstate="print"/>
          <a:stretch>
            <a:fillRect/>
          </a:stretch>
        </p:blipFill>
        <p:spPr>
          <a:xfrm>
            <a:off x="3851920" y="1124744"/>
            <a:ext cx="583553" cy="902347"/>
          </a:xfrm>
          <a:prstGeom prst="rect">
            <a:avLst/>
          </a:prstGeom>
          <a:ln>
            <a:solidFill>
              <a:schemeClr val="tx1"/>
            </a:solidFill>
          </a:ln>
        </p:spPr>
      </p:pic>
      <p:pic>
        <p:nvPicPr>
          <p:cNvPr id="17" name="Image 16" descr="28.jpg"/>
          <p:cNvPicPr>
            <a:picLocks noChangeAspect="1"/>
          </p:cNvPicPr>
          <p:nvPr/>
        </p:nvPicPr>
        <p:blipFill>
          <a:blip r:embed="rId11" cstate="print"/>
          <a:stretch>
            <a:fillRect/>
          </a:stretch>
        </p:blipFill>
        <p:spPr>
          <a:xfrm>
            <a:off x="5436096" y="548680"/>
            <a:ext cx="583553" cy="896943"/>
          </a:xfrm>
          <a:prstGeom prst="rect">
            <a:avLst/>
          </a:prstGeom>
          <a:ln>
            <a:solidFill>
              <a:schemeClr val="tx1"/>
            </a:solidFill>
          </a:ln>
        </p:spPr>
      </p:pic>
      <p:pic>
        <p:nvPicPr>
          <p:cNvPr id="18" name="Image 17" descr="45.jpg"/>
          <p:cNvPicPr>
            <a:picLocks noChangeAspect="1"/>
          </p:cNvPicPr>
          <p:nvPr/>
        </p:nvPicPr>
        <p:blipFill>
          <a:blip r:embed="rId12" cstate="print"/>
          <a:stretch>
            <a:fillRect/>
          </a:stretch>
        </p:blipFill>
        <p:spPr>
          <a:xfrm>
            <a:off x="4644008" y="548680"/>
            <a:ext cx="583553" cy="902347"/>
          </a:xfrm>
          <a:prstGeom prst="rect">
            <a:avLst/>
          </a:prstGeom>
          <a:ln>
            <a:solidFill>
              <a:schemeClr val="tx1"/>
            </a:solidFill>
          </a:ln>
        </p:spPr>
      </p:pic>
      <p:pic>
        <p:nvPicPr>
          <p:cNvPr id="14" name="Image 13" descr="32.jpg"/>
          <p:cNvPicPr>
            <a:picLocks noChangeAspect="1"/>
          </p:cNvPicPr>
          <p:nvPr/>
        </p:nvPicPr>
        <p:blipFill>
          <a:blip r:embed="rId13" cstate="print"/>
          <a:stretch>
            <a:fillRect/>
          </a:stretch>
        </p:blipFill>
        <p:spPr>
          <a:xfrm>
            <a:off x="5436096" y="836712"/>
            <a:ext cx="583553" cy="896943"/>
          </a:xfrm>
          <a:prstGeom prst="rect">
            <a:avLst/>
          </a:prstGeom>
          <a:ln>
            <a:solidFill>
              <a:schemeClr val="tx1"/>
            </a:solidFill>
          </a:ln>
        </p:spPr>
      </p:pic>
      <p:pic>
        <p:nvPicPr>
          <p:cNvPr id="15" name="Image 14" descr="34.jpg"/>
          <p:cNvPicPr>
            <a:picLocks noChangeAspect="1"/>
          </p:cNvPicPr>
          <p:nvPr/>
        </p:nvPicPr>
        <p:blipFill>
          <a:blip r:embed="rId14" cstate="print"/>
          <a:stretch>
            <a:fillRect/>
          </a:stretch>
        </p:blipFill>
        <p:spPr>
          <a:xfrm>
            <a:off x="5436096" y="1124744"/>
            <a:ext cx="583553" cy="896943"/>
          </a:xfrm>
          <a:prstGeom prst="rect">
            <a:avLst/>
          </a:prstGeom>
          <a:ln>
            <a:solidFill>
              <a:schemeClr val="tx1"/>
            </a:solidFill>
          </a:ln>
        </p:spPr>
      </p:pic>
      <p:pic>
        <p:nvPicPr>
          <p:cNvPr id="19" name="Image 18" descr="47.jpg"/>
          <p:cNvPicPr>
            <a:picLocks noChangeAspect="1"/>
          </p:cNvPicPr>
          <p:nvPr/>
        </p:nvPicPr>
        <p:blipFill>
          <a:blip r:embed="rId15" cstate="print"/>
          <a:stretch>
            <a:fillRect/>
          </a:stretch>
        </p:blipFill>
        <p:spPr>
          <a:xfrm>
            <a:off x="4644008" y="836712"/>
            <a:ext cx="583553" cy="902347"/>
          </a:xfrm>
          <a:prstGeom prst="rect">
            <a:avLst/>
          </a:prstGeom>
          <a:ln>
            <a:solidFill>
              <a:schemeClr val="tx1"/>
            </a:solidFill>
          </a:ln>
        </p:spPr>
      </p:pic>
      <p:pic>
        <p:nvPicPr>
          <p:cNvPr id="20" name="Image 19" descr="48.jpg"/>
          <p:cNvPicPr>
            <a:picLocks noChangeAspect="1"/>
          </p:cNvPicPr>
          <p:nvPr/>
        </p:nvPicPr>
        <p:blipFill>
          <a:blip r:embed="rId16" cstate="print"/>
          <a:stretch>
            <a:fillRect/>
          </a:stretch>
        </p:blipFill>
        <p:spPr>
          <a:xfrm>
            <a:off x="4644008" y="1124744"/>
            <a:ext cx="583553" cy="902347"/>
          </a:xfrm>
          <a:prstGeom prst="rect">
            <a:avLst/>
          </a:prstGeom>
          <a:ln>
            <a:solidFill>
              <a:schemeClr val="tx1"/>
            </a:solidFill>
          </a:ln>
        </p:spPr>
      </p:pic>
      <p:sp>
        <p:nvSpPr>
          <p:cNvPr id="21" name="Espace réservé du numéro de diapositive 20"/>
          <p:cNvSpPr>
            <a:spLocks noGrp="1"/>
          </p:cNvSpPr>
          <p:nvPr>
            <p:ph type="sldNum" sz="quarter" idx="12"/>
          </p:nvPr>
        </p:nvSpPr>
        <p:spPr/>
        <p:txBody>
          <a:bodyPr/>
          <a:lstStyle/>
          <a:p>
            <a:fld id="{6E240C3D-CC13-45A2-99D7-92B3C0FC601F}" type="slidenum">
              <a:rPr lang="fr-FR" smtClean="0"/>
              <a:pPr/>
              <a:t>18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7"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0-#ppt_h/2"/>
                                          </p:val>
                                        </p:tav>
                                        <p:tav tm="100000">
                                          <p:val>
                                            <p:strVal val="#ppt_y"/>
                                          </p:val>
                                        </p:tav>
                                      </p:tavLst>
                                    </p:anim>
                                  </p:childTnLst>
                                </p:cTn>
                              </p:par>
                              <p:par>
                                <p:cTn id="21" presetID="7"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0-#ppt_h/2"/>
                                          </p:val>
                                        </p:tav>
                                        <p:tav tm="100000">
                                          <p:val>
                                            <p:strVal val="#ppt_y"/>
                                          </p:val>
                                        </p:tav>
                                      </p:tavLst>
                                    </p:anim>
                                  </p:childTnLst>
                                </p:cTn>
                              </p:par>
                              <p:par>
                                <p:cTn id="25" presetID="7" presetClass="entr" presetSubtype="1"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7" presetClass="entr" presetSubtype="1"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ppt_x"/>
                                          </p:val>
                                        </p:tav>
                                        <p:tav tm="100000">
                                          <p:val>
                                            <p:strVal val="#ppt_x"/>
                                          </p:val>
                                        </p:tav>
                                      </p:tavLst>
                                    </p:anim>
                                    <p:anim calcmode="lin" valueType="num">
                                      <p:cBhvr additive="base">
                                        <p:cTn id="32" dur="1000" fill="hold"/>
                                        <p:tgtEl>
                                          <p:spTgt spid="13"/>
                                        </p:tgtEl>
                                        <p:attrNameLst>
                                          <p:attrName>ppt_y</p:attrName>
                                        </p:attrNameLst>
                                      </p:cBhvr>
                                      <p:tavLst>
                                        <p:tav tm="0">
                                          <p:val>
                                            <p:strVal val="0-#ppt_h/2"/>
                                          </p:val>
                                        </p:tav>
                                        <p:tav tm="100000">
                                          <p:val>
                                            <p:strVal val="#ppt_y"/>
                                          </p:val>
                                        </p:tav>
                                      </p:tavLst>
                                    </p:anim>
                                  </p:childTnLst>
                                </p:cTn>
                              </p:par>
                              <p:par>
                                <p:cTn id="33" presetID="7" presetClass="entr" presetSubtype="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0-#ppt_h/2"/>
                                          </p:val>
                                        </p:tav>
                                        <p:tav tm="100000">
                                          <p:val>
                                            <p:strVal val="#ppt_y"/>
                                          </p:val>
                                        </p:tav>
                                      </p:tavLst>
                                    </p:anim>
                                  </p:childTnLst>
                                </p:cTn>
                              </p:par>
                              <p:par>
                                <p:cTn id="37" presetID="7" presetClass="entr" presetSubtype="1"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ppt_x"/>
                                          </p:val>
                                        </p:tav>
                                        <p:tav tm="100000">
                                          <p:val>
                                            <p:strVal val="#ppt_x"/>
                                          </p:val>
                                        </p:tav>
                                      </p:tavLst>
                                    </p:anim>
                                    <p:anim calcmode="lin" valueType="num">
                                      <p:cBhvr additive="base">
                                        <p:cTn id="40" dur="1000" fill="hold"/>
                                        <p:tgtEl>
                                          <p:spTgt spid="18"/>
                                        </p:tgtEl>
                                        <p:attrNameLst>
                                          <p:attrName>ppt_y</p:attrName>
                                        </p:attrNameLst>
                                      </p:cBhvr>
                                      <p:tavLst>
                                        <p:tav tm="0">
                                          <p:val>
                                            <p:strVal val="0-#ppt_h/2"/>
                                          </p:val>
                                        </p:tav>
                                        <p:tav tm="100000">
                                          <p:val>
                                            <p:strVal val="#ppt_y"/>
                                          </p:val>
                                        </p:tav>
                                      </p:tavLst>
                                    </p:anim>
                                  </p:childTnLst>
                                </p:cTn>
                              </p:par>
                              <p:par>
                                <p:cTn id="41" presetID="7" presetClass="entr" presetSubtype="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0-#ppt_h/2"/>
                                          </p:val>
                                        </p:tav>
                                        <p:tav tm="100000">
                                          <p:val>
                                            <p:strVal val="#ppt_y"/>
                                          </p:val>
                                        </p:tav>
                                      </p:tavLst>
                                    </p:anim>
                                  </p:childTnLst>
                                </p:cTn>
                              </p:par>
                              <p:par>
                                <p:cTn id="45" presetID="7" presetClass="entr" presetSubtype="1"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ppt_x"/>
                                          </p:val>
                                        </p:tav>
                                        <p:tav tm="100000">
                                          <p:val>
                                            <p:strVal val="#ppt_x"/>
                                          </p:val>
                                        </p:tav>
                                      </p:tavLst>
                                    </p:anim>
                                    <p:anim calcmode="lin" valueType="num">
                                      <p:cBhvr additive="base">
                                        <p:cTn id="48" dur="1000" fill="hold"/>
                                        <p:tgtEl>
                                          <p:spTgt spid="15"/>
                                        </p:tgtEl>
                                        <p:attrNameLst>
                                          <p:attrName>ppt_y</p:attrName>
                                        </p:attrNameLst>
                                      </p:cBhvr>
                                      <p:tavLst>
                                        <p:tav tm="0">
                                          <p:val>
                                            <p:strVal val="0-#ppt_h/2"/>
                                          </p:val>
                                        </p:tav>
                                        <p:tav tm="100000">
                                          <p:val>
                                            <p:strVal val="#ppt_y"/>
                                          </p:val>
                                        </p:tav>
                                      </p:tavLst>
                                    </p:anim>
                                  </p:childTnLst>
                                </p:cTn>
                              </p:par>
                              <p:par>
                                <p:cTn id="49" presetID="7" presetClass="entr" presetSubtype="1"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000" fill="hold"/>
                                        <p:tgtEl>
                                          <p:spTgt spid="19"/>
                                        </p:tgtEl>
                                        <p:attrNameLst>
                                          <p:attrName>ppt_x</p:attrName>
                                        </p:attrNameLst>
                                      </p:cBhvr>
                                      <p:tavLst>
                                        <p:tav tm="0">
                                          <p:val>
                                            <p:strVal val="#ppt_x"/>
                                          </p:val>
                                        </p:tav>
                                        <p:tav tm="100000">
                                          <p:val>
                                            <p:strVal val="#ppt_x"/>
                                          </p:val>
                                        </p:tav>
                                      </p:tavLst>
                                    </p:anim>
                                    <p:anim calcmode="lin" valueType="num">
                                      <p:cBhvr additive="base">
                                        <p:cTn id="52" dur="1000" fill="hold"/>
                                        <p:tgtEl>
                                          <p:spTgt spid="19"/>
                                        </p:tgtEl>
                                        <p:attrNameLst>
                                          <p:attrName>ppt_y</p:attrName>
                                        </p:attrNameLst>
                                      </p:cBhvr>
                                      <p:tavLst>
                                        <p:tav tm="0">
                                          <p:val>
                                            <p:strVal val="0-#ppt_h/2"/>
                                          </p:val>
                                        </p:tav>
                                        <p:tav tm="100000">
                                          <p:val>
                                            <p:strVal val="#ppt_y"/>
                                          </p:val>
                                        </p:tav>
                                      </p:tavLst>
                                    </p:anim>
                                  </p:childTnLst>
                                </p:cTn>
                              </p:par>
                              <p:par>
                                <p:cTn id="53" presetID="7" presetClass="entr" presetSubtype="1"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000" fill="hold"/>
                                        <p:tgtEl>
                                          <p:spTgt spid="20"/>
                                        </p:tgtEl>
                                        <p:attrNameLst>
                                          <p:attrName>ppt_x</p:attrName>
                                        </p:attrNameLst>
                                      </p:cBhvr>
                                      <p:tavLst>
                                        <p:tav tm="0">
                                          <p:val>
                                            <p:strVal val="#ppt_x"/>
                                          </p:val>
                                        </p:tav>
                                        <p:tav tm="100000">
                                          <p:val>
                                            <p:strVal val="#ppt_x"/>
                                          </p:val>
                                        </p:tav>
                                      </p:tavLst>
                                    </p:anim>
                                    <p:anim calcmode="lin" valueType="num">
                                      <p:cBhvr additive="base">
                                        <p:cTn id="56"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928670"/>
            <a:ext cx="7786742" cy="4893647"/>
          </a:xfrm>
          <a:prstGeom prst="rect">
            <a:avLst/>
          </a:prstGeom>
          <a:noFill/>
        </p:spPr>
        <p:txBody>
          <a:bodyPr wrap="square" rtlCol="0">
            <a:spAutoFit/>
          </a:bodyPr>
          <a:lstStyle/>
          <a:p>
            <a:pPr algn="just"/>
            <a:r>
              <a:rPr lang="fr-FR" sz="2400" dirty="0"/>
              <a:t>Rappel et remarques : </a:t>
            </a:r>
          </a:p>
          <a:p>
            <a:pPr algn="just"/>
            <a:endParaRPr lang="fr-FR" sz="2400" dirty="0"/>
          </a:p>
          <a:p>
            <a:pPr algn="just"/>
            <a:r>
              <a:rPr lang="fr-FR" sz="2400" dirty="0"/>
              <a:t>1) Qui gagne? Il serait temps de le préciser.  L’ équipe ayant le plus de points a fait un pari. Si ce pari est réussi (soit faire un nombre de levées au moins égal au nombre demandé) alors elle gagne, sinon elle perd. </a:t>
            </a:r>
          </a:p>
          <a:p>
            <a:pPr algn="just"/>
            <a:endParaRPr lang="fr-FR" sz="2400" dirty="0"/>
          </a:p>
          <a:p>
            <a:pPr algn="just"/>
            <a:endParaRPr lang="fr-FR" sz="2400" dirty="0"/>
          </a:p>
          <a:p>
            <a:pPr algn="just"/>
            <a:r>
              <a:rPr lang="fr-FR" sz="2400" dirty="0"/>
              <a:t>2) Pourquoi parier sur le score de 9/4, par exemple, alors qu’on pourrait se contenter de 7/6 et donc ne pas prendre le risque de perdre.  On verra cela  par la suite mais sachez qu’à l’issue de la partie chaque camp est noté et que la prise de risques est rémunérée.</a:t>
            </a:r>
          </a:p>
        </p:txBody>
      </p:sp>
      <p:sp>
        <p:nvSpPr>
          <p:cNvPr id="3" name="Espace réservé du numéro de diapositive 2"/>
          <p:cNvSpPr>
            <a:spLocks noGrp="1"/>
          </p:cNvSpPr>
          <p:nvPr>
            <p:ph type="sldNum" sz="quarter" idx="12"/>
          </p:nvPr>
        </p:nvSpPr>
        <p:spPr/>
        <p:txBody>
          <a:bodyPr/>
          <a:lstStyle/>
          <a:p>
            <a:fld id="{990250BE-52A2-4AF9-A540-8F2724D21437}" type="slidenum">
              <a:rPr lang="fr-FR" smtClean="0"/>
              <a:pPr/>
              <a:t>19</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principe du Jeu</a:t>
            </a:r>
          </a:p>
        </p:txBody>
      </p:sp>
      <p:sp>
        <p:nvSpPr>
          <p:cNvPr id="3" name="Espace réservé du contenu 2"/>
          <p:cNvSpPr>
            <a:spLocks noGrp="1"/>
          </p:cNvSpPr>
          <p:nvPr>
            <p:ph idx="1"/>
          </p:nvPr>
        </p:nvSpPr>
        <p:spPr/>
        <p:txBody>
          <a:bodyPr>
            <a:normAutofit fontScale="92500"/>
          </a:bodyPr>
          <a:lstStyle/>
          <a:p>
            <a:r>
              <a:rPr lang="fr-FR" dirty="0"/>
              <a:t>Deux équipes de deux joueurs (Est-Ouest et Nord-Sud) vont s’affronter.</a:t>
            </a:r>
          </a:p>
          <a:p>
            <a:r>
              <a:rPr lang="fr-FR" dirty="0"/>
              <a:t>Un des joueurs va distribuer une à une et dans l’ordre des aiguilles d’une montre les 52 cartes d’un jeu classique.</a:t>
            </a:r>
          </a:p>
          <a:p>
            <a:r>
              <a:rPr lang="fr-FR" dirty="0"/>
              <a:t>Après avoir examiné individuellement leurs jeux respectifs, une des équipes va annoncer qu’elle se lance comme défi de gagner au moins un certain nombre de fois* (7 au minimum) …..</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2</a:t>
            </a:fld>
            <a:endParaRPr lang="fr-FR"/>
          </a:p>
        </p:txBody>
      </p:sp>
    </p:spTree>
    <p:extLst>
      <p:ext uri="{BB962C8B-B14F-4D97-AF65-F5344CB8AC3E}">
        <p14:creationId xmlns:p14="http://schemas.microsoft.com/office/powerpoint/2010/main" val="272069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a:extLst>
              <a:ext uri="{FF2B5EF4-FFF2-40B4-BE49-F238E27FC236}">
                <a16:creationId xmlns:a16="http://schemas.microsoft.com/office/drawing/2014/main" id="{D8C69966-1FF9-4D4E-8B61-2F45B9ED4390}"/>
              </a:ext>
            </a:extLst>
          </p:cNvPr>
          <p:cNvSpPr>
            <a:spLocks noGrp="1" noChangeArrowheads="1"/>
          </p:cNvSpPr>
          <p:nvPr>
            <p:ph type="title"/>
          </p:nvPr>
        </p:nvSpPr>
        <p:spPr/>
        <p:txBody>
          <a:bodyPr>
            <a:normAutofit fontScale="90000"/>
          </a:bodyPr>
          <a:lstStyle/>
          <a:p>
            <a:pPr algn="ctr" eaLnBrk="1" hangingPunct="1"/>
            <a:r>
              <a:rPr lang="fr-FR" altLang="fr-FR" dirty="0"/>
              <a:t>Trois grands principes pour l’entame</a:t>
            </a:r>
          </a:p>
        </p:txBody>
      </p:sp>
      <p:sp>
        <p:nvSpPr>
          <p:cNvPr id="3" name="Espace réservé du contenu 2">
            <a:extLst>
              <a:ext uri="{FF2B5EF4-FFF2-40B4-BE49-F238E27FC236}">
                <a16:creationId xmlns:a16="http://schemas.microsoft.com/office/drawing/2014/main" id="{691FABBA-9B37-43B9-B09C-49D97B459905}"/>
              </a:ext>
            </a:extLst>
          </p:cNvPr>
          <p:cNvSpPr>
            <a:spLocks noGrp="1" noChangeArrowheads="1"/>
          </p:cNvSpPr>
          <p:nvPr>
            <p:ph idx="1"/>
          </p:nvPr>
        </p:nvSpPr>
        <p:spPr/>
        <p:txBody>
          <a:bodyPr/>
          <a:lstStyle/>
          <a:p>
            <a:pPr eaLnBrk="1" hangingPunct="1"/>
            <a:r>
              <a:rPr lang="fr-FR" altLang="fr-FR" dirty="0"/>
              <a:t>On entame dans sa couleur la plus longue</a:t>
            </a:r>
          </a:p>
          <a:p>
            <a:pPr marL="0" indent="0" eaLnBrk="1" hangingPunct="1">
              <a:buNone/>
            </a:pPr>
            <a:r>
              <a:rPr lang="fr-FR" altLang="fr-FR" dirty="0"/>
              <a:t>En priorité, </a:t>
            </a:r>
          </a:p>
          <a:p>
            <a:pPr eaLnBrk="1" hangingPunct="1"/>
            <a:r>
              <a:rPr lang="fr-FR" altLang="fr-FR" dirty="0"/>
              <a:t>On entame une tête de séquence (Trois cartes qui se suivent)</a:t>
            </a:r>
          </a:p>
          <a:p>
            <a:pPr marL="0" indent="0" eaLnBrk="1" hangingPunct="1">
              <a:buNone/>
            </a:pPr>
            <a:r>
              <a:rPr lang="fr-FR" altLang="fr-FR" dirty="0"/>
              <a:t>Sinon</a:t>
            </a:r>
          </a:p>
          <a:p>
            <a:pPr eaLnBrk="1" hangingPunct="1"/>
            <a:r>
              <a:rPr lang="fr-FR" altLang="fr-FR" dirty="0"/>
              <a:t>On entame la plus petite carte de sa couleur la plus longue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a:extLst>
              <a:ext uri="{FF2B5EF4-FFF2-40B4-BE49-F238E27FC236}">
                <a16:creationId xmlns:a16="http://schemas.microsoft.com/office/drawing/2014/main" id="{11B44F2F-E8CB-40B5-9FC3-86AE07AF8FCF}"/>
              </a:ext>
            </a:extLst>
          </p:cNvPr>
          <p:cNvSpPr>
            <a:spLocks noGrp="1" noChangeArrowheads="1"/>
          </p:cNvSpPr>
          <p:nvPr>
            <p:ph type="title"/>
          </p:nvPr>
        </p:nvSpPr>
        <p:spPr/>
        <p:txBody>
          <a:bodyPr>
            <a:normAutofit fontScale="90000"/>
          </a:bodyPr>
          <a:lstStyle/>
          <a:p>
            <a:pPr eaLnBrk="1" hangingPunct="1"/>
            <a:r>
              <a:rPr lang="fr-FR" altLang="fr-FR" dirty="0"/>
              <a:t>Exemple 1 : on entame Dame de Carreau.</a:t>
            </a:r>
          </a:p>
        </p:txBody>
      </p:sp>
      <p:graphicFrame>
        <p:nvGraphicFramePr>
          <p:cNvPr id="4" name="Tableau 3">
            <a:extLst>
              <a:ext uri="{FF2B5EF4-FFF2-40B4-BE49-F238E27FC236}">
                <a16:creationId xmlns:a16="http://schemas.microsoft.com/office/drawing/2014/main" id="{C4C61BCC-2961-4528-8754-31C2CDE3F4CD}"/>
              </a:ext>
            </a:extLst>
          </p:cNvPr>
          <p:cNvGraphicFramePr>
            <a:graphicFrameLocks noGrp="1"/>
          </p:cNvGraphicFramePr>
          <p:nvPr>
            <p:extLst>
              <p:ext uri="{D42A27DB-BD31-4B8C-83A1-F6EECF244321}">
                <p14:modId xmlns:p14="http://schemas.microsoft.com/office/powerpoint/2010/main" val="3754185602"/>
              </p:ext>
            </p:extLst>
          </p:nvPr>
        </p:nvGraphicFramePr>
        <p:xfrm>
          <a:off x="1656160" y="1970485"/>
          <a:ext cx="5778105" cy="3905420"/>
        </p:xfrm>
        <a:graphic>
          <a:graphicData uri="http://schemas.openxmlformats.org/drawingml/2006/table">
            <a:tbl>
              <a:tblPr firstRow="1" bandRow="1">
                <a:tableStyleId>{2D5ABB26-0587-4C30-8999-92F81FD0307C}</a:tableStyleId>
              </a:tblPr>
              <a:tblGrid>
                <a:gridCol w="1926035">
                  <a:extLst>
                    <a:ext uri="{9D8B030D-6E8A-4147-A177-3AD203B41FA5}">
                      <a16:colId xmlns:a16="http://schemas.microsoft.com/office/drawing/2014/main" val="20000"/>
                    </a:ext>
                  </a:extLst>
                </a:gridCol>
                <a:gridCol w="1926035">
                  <a:extLst>
                    <a:ext uri="{9D8B030D-6E8A-4147-A177-3AD203B41FA5}">
                      <a16:colId xmlns:a16="http://schemas.microsoft.com/office/drawing/2014/main" val="20001"/>
                    </a:ext>
                  </a:extLst>
                </a:gridCol>
                <a:gridCol w="1926035">
                  <a:extLst>
                    <a:ext uri="{9D8B030D-6E8A-4147-A177-3AD203B41FA5}">
                      <a16:colId xmlns:a16="http://schemas.microsoft.com/office/drawing/2014/main" val="20002"/>
                    </a:ext>
                  </a:extLst>
                </a:gridCol>
              </a:tblGrid>
              <a:tr h="1278335">
                <a:tc>
                  <a:txBody>
                    <a:bodyPr/>
                    <a:lstStyle/>
                    <a:p>
                      <a:endParaRPr lang="fr-FR" sz="1800" dirty="0">
                        <a:latin typeface="Times New Roman" pitchFamily="18" charset="0"/>
                        <a:cs typeface="Times New Roman" pitchFamily="18" charset="0"/>
                      </a:endParaRPr>
                    </a:p>
                  </a:txBody>
                  <a:tcPr marL="68573" marR="68573" marT="34295" marB="34295">
                    <a:lnB w="12700" cap="flat" cmpd="sng" algn="ctr">
                      <a:solidFill>
                        <a:schemeClr val="tx1"/>
                      </a:solidFill>
                      <a:prstDash val="solid"/>
                      <a:round/>
                      <a:headEnd type="none" w="med" len="med"/>
                      <a:tailEnd type="none" w="med" len="med"/>
                    </a:lnB>
                  </a:tcPr>
                </a:tc>
                <a:tc>
                  <a:txBody>
                    <a:bodyPr/>
                    <a:lstStyle/>
                    <a:p>
                      <a:r>
                        <a:rPr lang="fr-FR" sz="1800" dirty="0">
                          <a:solidFill>
                            <a:schemeClr val="tx1"/>
                          </a:solidFill>
                          <a:latin typeface="Times New Roman" pitchFamily="18" charset="0"/>
                          <a:cs typeface="Times New Roman" pitchFamily="18" charset="0"/>
                          <a:sym typeface="Symbol"/>
                        </a:rPr>
                        <a:t> </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a:t>
                      </a:r>
                      <a:endParaRPr lang="fr-FR" sz="1800" dirty="0">
                        <a:solidFill>
                          <a:schemeClr val="tx1"/>
                        </a:solidFill>
                        <a:latin typeface="Times New Roman" pitchFamily="18" charset="0"/>
                        <a:cs typeface="Times New Roman" pitchFamily="18" charset="0"/>
                      </a:endParaRPr>
                    </a:p>
                  </a:txBody>
                  <a:tcPr marL="68573" marR="68573" marT="34295" marB="34295">
                    <a:solidFill>
                      <a:srgbClr val="F9E191"/>
                    </a:solidFill>
                  </a:tcPr>
                </a:tc>
                <a:tc>
                  <a:txBody>
                    <a:bodyPr/>
                    <a:lstStyle/>
                    <a:p>
                      <a:endParaRPr lang="fr-FR" sz="1800" dirty="0">
                        <a:latin typeface="Times New Roman" pitchFamily="18" charset="0"/>
                        <a:cs typeface="Times New Roman" pitchFamily="18" charset="0"/>
                      </a:endParaRPr>
                    </a:p>
                  </a:txBody>
                  <a:tcPr marL="68573" marR="68573" marT="34295" marB="3429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 A 5 3</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9 8</a:t>
                      </a:r>
                      <a:br>
                        <a:rPr lang="fr-FR" sz="1800" dirty="0">
                          <a:solidFill>
                            <a:srgbClr val="FF0000"/>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D V 10 5 2</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10 7 2</a:t>
                      </a:r>
                      <a:endParaRPr lang="fr-FR" sz="1800" dirty="0">
                        <a:solidFill>
                          <a:schemeClr val="tx1"/>
                        </a:solidFill>
                        <a:latin typeface="Times New Roman" pitchFamily="18" charset="0"/>
                        <a:cs typeface="Times New Roman" pitchFamily="18" charset="0"/>
                      </a:endParaRPr>
                    </a:p>
                  </a:txBody>
                  <a:tcPr marL="68573" marR="68573" marT="34295" marB="3429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latin typeface="Times New Roman" pitchFamily="18" charset="0"/>
                          <a:cs typeface="Times New Roman" pitchFamily="18" charset="0"/>
                        </a:rPr>
                        <a:t>Nord</a:t>
                      </a:r>
                    </a:p>
                    <a:p>
                      <a:pPr>
                        <a:spcBef>
                          <a:spcPts val="1800"/>
                        </a:spcBef>
                        <a:spcAft>
                          <a:spcPts val="1800"/>
                        </a:spcAft>
                        <a:tabLst>
                          <a:tab pos="0" algn="l"/>
                          <a:tab pos="2387600" algn="r"/>
                        </a:tabLst>
                      </a:pPr>
                      <a:r>
                        <a:rPr lang="fr-FR" sz="1800" dirty="0">
                          <a:latin typeface="Times New Roman" pitchFamily="18" charset="0"/>
                          <a:cs typeface="Times New Roman" pitchFamily="18" charset="0"/>
                        </a:rPr>
                        <a:t>Ouest	Est</a:t>
                      </a:r>
                    </a:p>
                    <a:p>
                      <a:pPr algn="ctr">
                        <a:tabLst>
                          <a:tab pos="0" algn="l"/>
                          <a:tab pos="1847850" algn="r"/>
                        </a:tabLst>
                      </a:pPr>
                      <a:r>
                        <a:rPr lang="fr-FR" sz="1800" dirty="0">
                          <a:latin typeface="Times New Roman" pitchFamily="18" charset="0"/>
                          <a:cs typeface="Times New Roman" pitchFamily="18" charset="0"/>
                        </a:rPr>
                        <a:t>Sud</a:t>
                      </a:r>
                    </a:p>
                  </a:txBody>
                  <a:tcPr marL="68573" marR="68573"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 </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a:t>
                      </a:r>
                      <a:endParaRPr lang="fr-FR" sz="1800" dirty="0">
                        <a:solidFill>
                          <a:schemeClr val="tx1"/>
                        </a:solidFill>
                        <a:latin typeface="Times New Roman" pitchFamily="18" charset="0"/>
                        <a:cs typeface="Times New Roman" pitchFamily="18" charset="0"/>
                      </a:endParaRPr>
                    </a:p>
                  </a:txBody>
                  <a:tcPr marL="68573" marR="68573" marT="34295" marB="3429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78335">
                <a:tc>
                  <a:txBody>
                    <a:bodyPr/>
                    <a:lstStyle/>
                    <a:p>
                      <a:endParaRPr lang="fr-FR" sz="1800" dirty="0">
                        <a:latin typeface="Times New Roman" pitchFamily="18" charset="0"/>
                        <a:cs typeface="Times New Roman" pitchFamily="18" charset="0"/>
                      </a:endParaRPr>
                    </a:p>
                  </a:txBody>
                  <a:tcPr marL="68573" marR="68573" marT="34295" marB="3429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a:t>
                      </a:r>
                      <a:br>
                        <a:rPr lang="fr-FR" sz="1800" dirty="0">
                          <a:solidFill>
                            <a:srgbClr val="FF0000"/>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a:t>
                      </a:r>
                      <a:endParaRPr lang="fr-FR" sz="1800" dirty="0">
                        <a:solidFill>
                          <a:schemeClr val="tx1"/>
                        </a:solidFill>
                        <a:latin typeface="Times New Roman" pitchFamily="18" charset="0"/>
                        <a:cs typeface="Times New Roman" pitchFamily="18" charset="0"/>
                      </a:endParaRPr>
                    </a:p>
                  </a:txBody>
                  <a:tcPr marL="68573" marR="68573"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fr-FR" sz="1800" dirty="0">
                        <a:latin typeface="Times New Roman" pitchFamily="18" charset="0"/>
                        <a:cs typeface="Times New Roman" pitchFamily="18" charset="0"/>
                      </a:endParaRPr>
                    </a:p>
                  </a:txBody>
                  <a:tcPr marL="68573" marR="68573" marT="34295" marB="3429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5" name="Espace réservé du numéro de diapositive 4">
            <a:extLst>
              <a:ext uri="{FF2B5EF4-FFF2-40B4-BE49-F238E27FC236}">
                <a16:creationId xmlns:a16="http://schemas.microsoft.com/office/drawing/2014/main" id="{29E2DACE-0D15-4535-A477-D47492C4CF6C}"/>
              </a:ext>
            </a:extLst>
          </p:cNvPr>
          <p:cNvSpPr>
            <a:spLocks noGrp="1"/>
          </p:cNvSpPr>
          <p:nvPr>
            <p:ph type="sldNum" sz="quarter" idx="12"/>
          </p:nvPr>
        </p:nvSpPr>
        <p:spPr/>
        <p:txBody>
          <a:bodyPr/>
          <a:lstStyle/>
          <a:p>
            <a:pPr>
              <a:defRPr/>
            </a:pPr>
            <a:fld id="{5084A397-C67E-4F28-BA10-C40F71A620B5}" type="slidenum">
              <a:rPr lang="fr-FR"/>
              <a:pPr>
                <a:defRPr/>
              </a:pPr>
              <a:t>21</a:t>
            </a:fld>
            <a:endParaRPr lang="fr-F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a:extLst>
              <a:ext uri="{FF2B5EF4-FFF2-40B4-BE49-F238E27FC236}">
                <a16:creationId xmlns:a16="http://schemas.microsoft.com/office/drawing/2014/main" id="{B1556596-8184-4BCC-9207-04E2E4DDB673}"/>
              </a:ext>
            </a:extLst>
          </p:cNvPr>
          <p:cNvSpPr>
            <a:spLocks noGrp="1" noChangeArrowheads="1"/>
          </p:cNvSpPr>
          <p:nvPr>
            <p:ph type="title"/>
          </p:nvPr>
        </p:nvSpPr>
        <p:spPr/>
        <p:txBody>
          <a:bodyPr/>
          <a:lstStyle/>
          <a:p>
            <a:pPr eaLnBrk="1" hangingPunct="1"/>
            <a:r>
              <a:rPr lang="fr-FR" altLang="fr-FR" dirty="0"/>
              <a:t>Exemple 2 : on entame 3 de </a:t>
            </a:r>
            <a:r>
              <a:rPr lang="fr-FR" altLang="fr-FR" dirty="0" err="1"/>
              <a:t>Coeur</a:t>
            </a:r>
            <a:endParaRPr lang="fr-FR" altLang="fr-FR" dirty="0"/>
          </a:p>
        </p:txBody>
      </p:sp>
      <p:graphicFrame>
        <p:nvGraphicFramePr>
          <p:cNvPr id="4" name="Tableau 3">
            <a:extLst>
              <a:ext uri="{FF2B5EF4-FFF2-40B4-BE49-F238E27FC236}">
                <a16:creationId xmlns:a16="http://schemas.microsoft.com/office/drawing/2014/main" id="{56B798D7-0108-442E-B05A-7EEB6DB6E80F}"/>
              </a:ext>
            </a:extLst>
          </p:cNvPr>
          <p:cNvGraphicFramePr>
            <a:graphicFrameLocks noGrp="1"/>
          </p:cNvGraphicFramePr>
          <p:nvPr>
            <p:extLst>
              <p:ext uri="{D42A27DB-BD31-4B8C-83A1-F6EECF244321}">
                <p14:modId xmlns:p14="http://schemas.microsoft.com/office/powerpoint/2010/main" val="3383194135"/>
              </p:ext>
            </p:extLst>
          </p:nvPr>
        </p:nvGraphicFramePr>
        <p:xfrm>
          <a:off x="1656160" y="1970485"/>
          <a:ext cx="5778105" cy="3905420"/>
        </p:xfrm>
        <a:graphic>
          <a:graphicData uri="http://schemas.openxmlformats.org/drawingml/2006/table">
            <a:tbl>
              <a:tblPr firstRow="1" bandRow="1">
                <a:tableStyleId>{2D5ABB26-0587-4C30-8999-92F81FD0307C}</a:tableStyleId>
              </a:tblPr>
              <a:tblGrid>
                <a:gridCol w="1926035">
                  <a:extLst>
                    <a:ext uri="{9D8B030D-6E8A-4147-A177-3AD203B41FA5}">
                      <a16:colId xmlns:a16="http://schemas.microsoft.com/office/drawing/2014/main" val="20000"/>
                    </a:ext>
                  </a:extLst>
                </a:gridCol>
                <a:gridCol w="1926035">
                  <a:extLst>
                    <a:ext uri="{9D8B030D-6E8A-4147-A177-3AD203B41FA5}">
                      <a16:colId xmlns:a16="http://schemas.microsoft.com/office/drawing/2014/main" val="20001"/>
                    </a:ext>
                  </a:extLst>
                </a:gridCol>
                <a:gridCol w="1926035">
                  <a:extLst>
                    <a:ext uri="{9D8B030D-6E8A-4147-A177-3AD203B41FA5}">
                      <a16:colId xmlns:a16="http://schemas.microsoft.com/office/drawing/2014/main" val="20002"/>
                    </a:ext>
                  </a:extLst>
                </a:gridCol>
              </a:tblGrid>
              <a:tr h="1278335">
                <a:tc>
                  <a:txBody>
                    <a:bodyPr/>
                    <a:lstStyle/>
                    <a:p>
                      <a:endParaRPr lang="fr-FR" sz="1800" dirty="0">
                        <a:latin typeface="Times New Roman" pitchFamily="18" charset="0"/>
                        <a:cs typeface="Times New Roman" pitchFamily="18" charset="0"/>
                      </a:endParaRPr>
                    </a:p>
                  </a:txBody>
                  <a:tcPr marL="68573" marR="68573" marT="34295" marB="34295">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a:t>
                      </a:r>
                      <a:endParaRPr lang="fr-FR" sz="1800" dirty="0">
                        <a:solidFill>
                          <a:schemeClr val="tx1"/>
                        </a:solidFill>
                        <a:latin typeface="Times New Roman" pitchFamily="18" charset="0"/>
                        <a:cs typeface="Times New Roman" pitchFamily="18" charset="0"/>
                      </a:endParaRPr>
                    </a:p>
                  </a:txBody>
                  <a:tcPr marL="68573" marR="68573" marT="34295" marB="34295">
                    <a:solidFill>
                      <a:srgbClr val="F9E191"/>
                    </a:solidFill>
                  </a:tcPr>
                </a:tc>
                <a:tc>
                  <a:txBody>
                    <a:bodyPr/>
                    <a:lstStyle/>
                    <a:p>
                      <a:endParaRPr lang="fr-FR" sz="1800" dirty="0">
                        <a:latin typeface="Times New Roman" pitchFamily="18" charset="0"/>
                        <a:cs typeface="Times New Roman" pitchFamily="18" charset="0"/>
                      </a:endParaRPr>
                    </a:p>
                  </a:txBody>
                  <a:tcPr marL="68573" marR="68573" marT="34295" marB="3429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 A 5 3</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D 9 8 7 3</a:t>
                      </a:r>
                      <a:br>
                        <a:rPr lang="fr-FR" sz="1800" dirty="0">
                          <a:solidFill>
                            <a:srgbClr val="FF0000"/>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10 5 2</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D 5</a:t>
                      </a:r>
                      <a:endParaRPr lang="fr-FR" sz="1800" dirty="0">
                        <a:solidFill>
                          <a:schemeClr val="tx1"/>
                        </a:solidFill>
                        <a:latin typeface="Times New Roman" pitchFamily="18" charset="0"/>
                        <a:cs typeface="Times New Roman" pitchFamily="18" charset="0"/>
                      </a:endParaRPr>
                    </a:p>
                  </a:txBody>
                  <a:tcPr marL="68573" marR="68573" marT="34295" marB="3429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800" dirty="0">
                          <a:latin typeface="Times New Roman" pitchFamily="18" charset="0"/>
                          <a:cs typeface="Times New Roman" pitchFamily="18" charset="0"/>
                        </a:rPr>
                        <a:t>Nord</a:t>
                      </a:r>
                    </a:p>
                    <a:p>
                      <a:pPr>
                        <a:spcBef>
                          <a:spcPts val="1800"/>
                        </a:spcBef>
                        <a:spcAft>
                          <a:spcPts val="1800"/>
                        </a:spcAft>
                        <a:tabLst>
                          <a:tab pos="0" algn="l"/>
                          <a:tab pos="2387600" algn="r"/>
                        </a:tabLst>
                      </a:pPr>
                      <a:r>
                        <a:rPr lang="fr-FR" sz="1800" dirty="0">
                          <a:latin typeface="Times New Roman" pitchFamily="18" charset="0"/>
                          <a:cs typeface="Times New Roman" pitchFamily="18" charset="0"/>
                        </a:rPr>
                        <a:t>Ouest	Est</a:t>
                      </a:r>
                    </a:p>
                    <a:p>
                      <a:pPr algn="ctr">
                        <a:tabLst>
                          <a:tab pos="0" algn="l"/>
                          <a:tab pos="1847850" algn="r"/>
                        </a:tabLst>
                      </a:pPr>
                      <a:r>
                        <a:rPr lang="fr-FR" sz="1800" dirty="0">
                          <a:latin typeface="Times New Roman" pitchFamily="18" charset="0"/>
                          <a:cs typeface="Times New Roman" pitchFamily="18" charset="0"/>
                        </a:rPr>
                        <a:t>Sud</a:t>
                      </a:r>
                    </a:p>
                  </a:txBody>
                  <a:tcPr marL="68573" marR="68573"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 </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a:t>
                      </a:r>
                      <a:endParaRPr lang="fr-FR" sz="1800" dirty="0">
                        <a:solidFill>
                          <a:schemeClr val="tx1"/>
                        </a:solidFill>
                        <a:latin typeface="Times New Roman" pitchFamily="18" charset="0"/>
                        <a:cs typeface="Times New Roman" pitchFamily="18" charset="0"/>
                      </a:endParaRPr>
                    </a:p>
                  </a:txBody>
                  <a:tcPr marL="68573" marR="68573" marT="34295" marB="3429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78335">
                <a:tc>
                  <a:txBody>
                    <a:bodyPr/>
                    <a:lstStyle/>
                    <a:p>
                      <a:endParaRPr lang="fr-FR" sz="1800" dirty="0">
                        <a:latin typeface="Times New Roman" pitchFamily="18" charset="0"/>
                        <a:cs typeface="Times New Roman" pitchFamily="18" charset="0"/>
                      </a:endParaRPr>
                    </a:p>
                  </a:txBody>
                  <a:tcPr marL="68573" marR="68573" marT="34295" marB="34295">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latin typeface="Times New Roman" pitchFamily="18" charset="0"/>
                          <a:cs typeface="Times New Roman" pitchFamily="18" charset="0"/>
                          <a:sym typeface="Symbol"/>
                        </a:rPr>
                        <a:t></a:t>
                      </a:r>
                      <a:br>
                        <a:rPr lang="fr-FR" sz="1800" dirty="0">
                          <a:solidFill>
                            <a:schemeClr val="bg1"/>
                          </a:solidFill>
                          <a:latin typeface="Times New Roman" pitchFamily="18" charset="0"/>
                          <a:cs typeface="Times New Roman" pitchFamily="18" charset="0"/>
                          <a:sym typeface="Symbol"/>
                        </a:rPr>
                      </a:br>
                      <a:r>
                        <a:rPr lang="fr-FR" sz="1800" dirty="0">
                          <a:solidFill>
                            <a:srgbClr val="FF0000"/>
                          </a:solidFill>
                          <a:latin typeface="Times New Roman" pitchFamily="18" charset="0"/>
                          <a:cs typeface="Times New Roman" pitchFamily="18" charset="0"/>
                          <a:sym typeface="Symbol"/>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latin typeface="Times New Roman" pitchFamily="18" charset="0"/>
                          <a:cs typeface="Times New Roman" pitchFamily="18" charset="0"/>
                          <a:sym typeface="Symbol"/>
                        </a:rPr>
                        <a:t> </a:t>
                      </a:r>
                      <a:br>
                        <a:rPr lang="fr-FR" sz="1800" dirty="0">
                          <a:solidFill>
                            <a:srgbClr val="FF0000"/>
                          </a:solidFill>
                          <a:latin typeface="Times New Roman" pitchFamily="18" charset="0"/>
                          <a:cs typeface="Times New Roman" pitchFamily="18" charset="0"/>
                          <a:sym typeface="Symbol"/>
                        </a:rPr>
                      </a:br>
                      <a:r>
                        <a:rPr lang="fr-FR" sz="1800" dirty="0">
                          <a:solidFill>
                            <a:schemeClr val="tx1"/>
                          </a:solidFill>
                          <a:latin typeface="Times New Roman" pitchFamily="18" charset="0"/>
                          <a:cs typeface="Times New Roman" pitchFamily="18" charset="0"/>
                          <a:sym typeface="Symbol"/>
                        </a:rPr>
                        <a:t> </a:t>
                      </a:r>
                      <a:endParaRPr lang="fr-FR" sz="1800" dirty="0">
                        <a:solidFill>
                          <a:schemeClr val="tx1"/>
                        </a:solidFill>
                        <a:latin typeface="Times New Roman" pitchFamily="18" charset="0"/>
                        <a:cs typeface="Times New Roman" pitchFamily="18" charset="0"/>
                      </a:endParaRPr>
                    </a:p>
                  </a:txBody>
                  <a:tcPr marL="68573" marR="68573" marT="34295" marB="3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fr-FR" sz="1800" dirty="0">
                        <a:latin typeface="Times New Roman" pitchFamily="18" charset="0"/>
                        <a:cs typeface="Times New Roman" pitchFamily="18" charset="0"/>
                      </a:endParaRPr>
                    </a:p>
                  </a:txBody>
                  <a:tcPr marL="68573" marR="68573" marT="34295" marB="3429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5" name="Espace réservé du numéro de diapositive 4">
            <a:extLst>
              <a:ext uri="{FF2B5EF4-FFF2-40B4-BE49-F238E27FC236}">
                <a16:creationId xmlns:a16="http://schemas.microsoft.com/office/drawing/2014/main" id="{CCB5B746-E1D7-49DC-A86E-658AE74737D1}"/>
              </a:ext>
            </a:extLst>
          </p:cNvPr>
          <p:cNvSpPr>
            <a:spLocks noGrp="1"/>
          </p:cNvSpPr>
          <p:nvPr>
            <p:ph type="sldNum" sz="quarter" idx="12"/>
          </p:nvPr>
        </p:nvSpPr>
        <p:spPr/>
        <p:txBody>
          <a:bodyPr/>
          <a:lstStyle/>
          <a:p>
            <a:pPr>
              <a:defRPr/>
            </a:pPr>
            <a:fld id="{DD5EFCAC-60B4-450E-9A4B-4E9BB6C9CE45}" type="slidenum">
              <a:rPr lang="fr-FR"/>
              <a:pPr>
                <a:defRPr/>
              </a:pPr>
              <a:t>22</a:t>
            </a:fld>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 nécessité de créer une Super-Couleur!!!!</a:t>
            </a:r>
          </a:p>
        </p:txBody>
      </p:sp>
      <p:sp>
        <p:nvSpPr>
          <p:cNvPr id="3" name="Espace réservé du numéro de diapositive 2"/>
          <p:cNvSpPr>
            <a:spLocks noGrp="1"/>
          </p:cNvSpPr>
          <p:nvPr>
            <p:ph type="sldNum" sz="quarter" idx="12"/>
          </p:nvPr>
        </p:nvSpPr>
        <p:spPr/>
        <p:txBody>
          <a:bodyPr/>
          <a:lstStyle/>
          <a:p>
            <a:fld id="{6E240C3D-CC13-45A2-99D7-92B3C0FC601F}" type="slidenum">
              <a:rPr lang="fr-FR" smtClean="0"/>
              <a:pPr/>
              <a:t>23</a:t>
            </a:fld>
            <a:endParaRPr lang="fr-FR"/>
          </a:p>
        </p:txBody>
      </p:sp>
      <p:sp>
        <p:nvSpPr>
          <p:cNvPr id="4" name="ZoneTexte 3"/>
          <p:cNvSpPr txBox="1"/>
          <p:nvPr/>
        </p:nvSpPr>
        <p:spPr>
          <a:xfrm>
            <a:off x="971600" y="2060848"/>
            <a:ext cx="7416824" cy="2585323"/>
          </a:xfrm>
          <a:prstGeom prst="rect">
            <a:avLst/>
          </a:prstGeom>
          <a:noFill/>
        </p:spPr>
        <p:txBody>
          <a:bodyPr wrap="square" rtlCol="0">
            <a:spAutoFit/>
          </a:bodyPr>
          <a:lstStyle/>
          <a:p>
            <a:pPr marL="285750" indent="-285750">
              <a:buFont typeface="Arial" panose="020B0604020202020204" pitchFamily="34" charset="0"/>
              <a:buChar char="•"/>
            </a:pPr>
            <a:r>
              <a:rPr lang="fr-FR" dirty="0"/>
              <a:t>N/S  ayant trente points déclare le contrat de 10/3 et perd 13/0. Que s’est-il passé?</a:t>
            </a:r>
          </a:p>
          <a:p>
            <a:pPr marL="285750" indent="-285750">
              <a:buFont typeface="Arial" panose="020B0604020202020204" pitchFamily="34" charset="0"/>
              <a:buChar char="•"/>
            </a:pPr>
            <a:r>
              <a:rPr lang="fr-FR" dirty="0"/>
              <a:t>Une des possibilités est que le joueur à l’entame ait les treize Piques.</a:t>
            </a:r>
          </a:p>
          <a:p>
            <a:pPr marL="285750" indent="-285750">
              <a:buFont typeface="Arial" panose="020B0604020202020204" pitchFamily="34" charset="0"/>
              <a:buChar char="•"/>
            </a:pPr>
            <a:r>
              <a:rPr lang="fr-FR" dirty="0"/>
              <a:t>C’est une vérité de Lapalisse d’affirmer que : « Si une équipe n’a pas beaucoup de cartes dans une couleur donnée, c’est l’équipe adverse qui les détient ».</a:t>
            </a:r>
          </a:p>
          <a:p>
            <a:pPr marL="285750" indent="-285750">
              <a:buFont typeface="Arial" panose="020B0604020202020204" pitchFamily="34" charset="0"/>
              <a:buChar char="•"/>
            </a:pPr>
            <a:r>
              <a:rPr lang="fr-FR" dirty="0"/>
              <a:t>Le sachant, l’équipe ne peut se risquer à jouer à Sans-Atout, d’où la nécessiter de créer une couleur qui surpasse toutes les autres : la couleur d’atout …</a:t>
            </a:r>
          </a:p>
        </p:txBody>
      </p:sp>
    </p:spTree>
    <p:extLst>
      <p:ext uri="{BB962C8B-B14F-4D97-AF65-F5344CB8AC3E}">
        <p14:creationId xmlns:p14="http://schemas.microsoft.com/office/powerpoint/2010/main" val="191562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 la recherche d’une couleur de huit cartes au moins …..</a:t>
            </a:r>
          </a:p>
        </p:txBody>
      </p:sp>
      <p:sp>
        <p:nvSpPr>
          <p:cNvPr id="3" name="Espace réservé du contenu 2"/>
          <p:cNvSpPr>
            <a:spLocks noGrp="1"/>
          </p:cNvSpPr>
          <p:nvPr>
            <p:ph idx="1"/>
          </p:nvPr>
        </p:nvSpPr>
        <p:spPr>
          <a:solidFill>
            <a:schemeClr val="bg1"/>
          </a:solidFill>
        </p:spPr>
        <p:txBody>
          <a:bodyPr/>
          <a:lstStyle/>
          <a:p>
            <a:endParaRPr lang="fr-FR" dirty="0"/>
          </a:p>
          <a:p>
            <a:endParaRPr lang="fr-FR" dirty="0"/>
          </a:p>
          <a:p>
            <a:endParaRPr lang="fr-FR" dirty="0"/>
          </a:p>
          <a:p>
            <a:r>
              <a:rPr lang="fr-FR" dirty="0"/>
              <a:t>On en reste pour l’instant au mini-bridge …</a:t>
            </a:r>
          </a:p>
          <a:p>
            <a:endParaRPr lang="fr-FR" dirty="0"/>
          </a:p>
        </p:txBody>
      </p:sp>
    </p:spTree>
    <p:extLst>
      <p:ext uri="{BB962C8B-B14F-4D97-AF65-F5344CB8AC3E}">
        <p14:creationId xmlns:p14="http://schemas.microsoft.com/office/powerpoint/2010/main" val="332123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90250BE-52A2-4AF9-A540-8F2724D21437}" type="slidenum">
              <a:rPr lang="fr-FR" smtClean="0"/>
              <a:pPr/>
              <a:t>25</a:t>
            </a:fld>
            <a:endParaRPr lang="fr-FR"/>
          </a:p>
        </p:txBody>
      </p:sp>
      <p:sp>
        <p:nvSpPr>
          <p:cNvPr id="3" name="ZoneTexte 2"/>
          <p:cNvSpPr txBox="1"/>
          <p:nvPr/>
        </p:nvSpPr>
        <p:spPr>
          <a:xfrm>
            <a:off x="357158" y="2071678"/>
            <a:ext cx="8786842" cy="707886"/>
          </a:xfrm>
          <a:prstGeom prst="rect">
            <a:avLst/>
          </a:prstGeom>
          <a:noFill/>
        </p:spPr>
        <p:txBody>
          <a:bodyPr wrap="square" rtlCol="0">
            <a:spAutoFit/>
          </a:bodyPr>
          <a:lstStyle/>
          <a:p>
            <a:pPr algn="ctr"/>
            <a:r>
              <a:rPr lang="fr-FR" sz="4000" dirty="0"/>
              <a:t>On passe à la recherche d’un atout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714356"/>
            <a:ext cx="7715304" cy="1200329"/>
          </a:xfrm>
          <a:prstGeom prst="rect">
            <a:avLst/>
          </a:prstGeom>
          <a:noFill/>
        </p:spPr>
        <p:txBody>
          <a:bodyPr wrap="square" rtlCol="0">
            <a:spAutoFit/>
          </a:bodyPr>
          <a:lstStyle/>
          <a:p>
            <a:pPr algn="ctr"/>
            <a:r>
              <a:rPr lang="fr-FR" sz="2400" dirty="0"/>
              <a:t>Déroulement de la recherche du contrat</a:t>
            </a:r>
          </a:p>
          <a:p>
            <a:pPr algn="ctr"/>
            <a:r>
              <a:rPr lang="fr-FR" sz="2400" dirty="0"/>
              <a:t>Cas du mini-bridge simplifié</a:t>
            </a:r>
          </a:p>
          <a:p>
            <a:pPr algn="ctr"/>
            <a:r>
              <a:rPr lang="fr-FR" sz="2400" dirty="0"/>
              <a:t>(avec recherche d’un atout possible)</a:t>
            </a:r>
          </a:p>
        </p:txBody>
      </p:sp>
      <p:sp>
        <p:nvSpPr>
          <p:cNvPr id="4" name="ZoneTexte 3"/>
          <p:cNvSpPr txBox="1"/>
          <p:nvPr/>
        </p:nvSpPr>
        <p:spPr>
          <a:xfrm>
            <a:off x="1142976" y="2214554"/>
            <a:ext cx="7572428" cy="5139869"/>
          </a:xfrm>
          <a:prstGeom prst="rect">
            <a:avLst/>
          </a:prstGeom>
          <a:noFill/>
        </p:spPr>
        <p:txBody>
          <a:bodyPr wrap="square" rtlCol="0">
            <a:spAutoFit/>
          </a:bodyPr>
          <a:lstStyle/>
          <a:p>
            <a:r>
              <a:rPr lang="fr-FR" dirty="0"/>
              <a:t>Voici la première convention   :</a:t>
            </a:r>
          </a:p>
          <a:p>
            <a:endParaRPr lang="fr-FR" dirty="0"/>
          </a:p>
          <a:p>
            <a:pPr marL="342900" indent="-342900">
              <a:buAutoNum type="arabicParenR"/>
            </a:pPr>
            <a:r>
              <a:rPr lang="fr-FR" dirty="0"/>
              <a:t>Le donneur prend la parole en premier</a:t>
            </a:r>
          </a:p>
          <a:p>
            <a:pPr marL="342900" indent="-342900">
              <a:buAutoNum type="arabicParenR"/>
            </a:pPr>
            <a:r>
              <a:rPr lang="fr-FR" dirty="0"/>
              <a:t>Chacun a son tour (dans le sens des aiguilles d’une montre) parle,</a:t>
            </a:r>
          </a:p>
          <a:p>
            <a:pPr marL="342900" indent="-342900">
              <a:buAutoNum type="arabicParenR"/>
            </a:pPr>
            <a:r>
              <a:rPr lang="fr-FR" dirty="0"/>
              <a:t>Si un joueur a moins de 12 points H, </a:t>
            </a:r>
            <a:r>
              <a:rPr lang="fr-FR" b="1" dirty="0"/>
              <a:t>il dit je passe</a:t>
            </a:r>
            <a:r>
              <a:rPr lang="fr-FR" dirty="0"/>
              <a:t>. Dans le cas contraire, </a:t>
            </a:r>
            <a:r>
              <a:rPr lang="fr-FR" b="1" dirty="0"/>
              <a:t>il dit j’ouvre.</a:t>
            </a:r>
          </a:p>
          <a:p>
            <a:pPr marL="342900" indent="-342900">
              <a:buAutoNum type="arabicParenR"/>
            </a:pPr>
            <a:r>
              <a:rPr lang="fr-FR" b="1" dirty="0"/>
              <a:t>Dés qu’un joueur a dit j’ouvre, </a:t>
            </a:r>
          </a:p>
          <a:p>
            <a:pPr marL="342900" indent="-342900"/>
            <a:r>
              <a:rPr lang="fr-FR" b="1" dirty="0"/>
              <a:t>		- Le camp adverse n’a plus la parole,</a:t>
            </a:r>
          </a:p>
          <a:p>
            <a:pPr marL="342900" indent="-342900"/>
            <a:r>
              <a:rPr lang="fr-FR" b="1" dirty="0"/>
              <a:t>		- Son partenaire lui annonce  dans l’ordre la composition de son jeu puis son nombre de points H dès qu’une couleur de huit cartes est trouvée.  Dans ce cas, on joue à l’atout. Dans le cas contraire, on joue à </a:t>
            </a:r>
            <a:r>
              <a:rPr lang="fr-FR" b="1" dirty="0" err="1"/>
              <a:t>Sans-Atout</a:t>
            </a:r>
            <a:r>
              <a:rPr lang="fr-FR" b="1" dirty="0"/>
              <a:t>. </a:t>
            </a:r>
          </a:p>
          <a:p>
            <a:pPr marL="342900" indent="-342900">
              <a:buAutoNum type="arabicParenR" startAt="5"/>
            </a:pPr>
            <a:r>
              <a:rPr lang="fr-FR" b="1" dirty="0"/>
              <a:t>Le joueur ayant ouvert conclut en indiquant à partir d’une table de décision le contrat (le score) que son équipe va devoir jouer et qui va le jouer*.</a:t>
            </a:r>
          </a:p>
          <a:p>
            <a:r>
              <a:rPr lang="fr-FR" b="1" i="1" u="sng" dirty="0"/>
              <a:t>* C’est le joueur qui a le plus d’atouts dans son jeu qui joue. </a:t>
            </a:r>
            <a:r>
              <a:rPr lang="fr-FR" b="1" i="1" u="sng"/>
              <a:t>En cas d’égalité c’est l’ouvreur qui joue. </a:t>
            </a:r>
          </a:p>
          <a:p>
            <a:pPr marL="342900" indent="-342900"/>
            <a:endParaRPr lang="fr-FR" b="1" dirty="0"/>
          </a:p>
        </p:txBody>
      </p:sp>
    </p:spTree>
    <p:extLst>
      <p:ext uri="{BB962C8B-B14F-4D97-AF65-F5344CB8AC3E}">
        <p14:creationId xmlns:p14="http://schemas.microsoft.com/office/powerpoint/2010/main" val="27594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heckerboard(across)">
                                      <p:cBhvr>
                                        <p:cTn id="25" dur="500"/>
                                        <p:tgtEl>
                                          <p:spTgt spid="4">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heckerboard(across)">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checkerboard(across)">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checkerboard(across)">
                                      <p:cBhvr>
                                        <p:cTn id="38"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manga-news.com/public/News%202012/Janv/nintendo-mii.jpg"/>
          <p:cNvPicPr>
            <a:picLocks noChangeAspect="1" noChangeArrowheads="1"/>
          </p:cNvPicPr>
          <p:nvPr/>
        </p:nvPicPr>
        <p:blipFill>
          <a:blip r:embed="rId3" cstate="print"/>
          <a:srcRect l="59219" t="50121" r="33221"/>
          <a:stretch>
            <a:fillRect/>
          </a:stretch>
        </p:blipFill>
        <p:spPr bwMode="auto">
          <a:xfrm>
            <a:off x="3923928" y="1052736"/>
            <a:ext cx="1224136" cy="2436466"/>
          </a:xfrm>
          <a:prstGeom prst="rect">
            <a:avLst/>
          </a:prstGeom>
          <a:noFill/>
        </p:spPr>
      </p:pic>
      <p:pic>
        <p:nvPicPr>
          <p:cNvPr id="6" name="Picture 4" descr="http://www.manga-news.com/public/News%202012/Janv/nintendo-mii.jpg"/>
          <p:cNvPicPr>
            <a:picLocks noChangeAspect="1" noChangeArrowheads="1"/>
          </p:cNvPicPr>
          <p:nvPr/>
        </p:nvPicPr>
        <p:blipFill>
          <a:blip r:embed="rId3" cstate="print"/>
          <a:srcRect l="22680" t="45944" r="68500"/>
          <a:stretch>
            <a:fillRect/>
          </a:stretch>
        </p:blipFill>
        <p:spPr bwMode="auto">
          <a:xfrm>
            <a:off x="2051720" y="1916832"/>
            <a:ext cx="1296144" cy="2396409"/>
          </a:xfrm>
          <a:prstGeom prst="rect">
            <a:avLst/>
          </a:prstGeom>
          <a:noFill/>
        </p:spPr>
      </p:pic>
      <p:pic>
        <p:nvPicPr>
          <p:cNvPr id="7" name="Picture 4" descr="http://www.manga-news.com/public/News%202012/Janv/nintendo-mii.jpg"/>
          <p:cNvPicPr>
            <a:picLocks noChangeAspect="1" noChangeArrowheads="1"/>
          </p:cNvPicPr>
          <p:nvPr/>
        </p:nvPicPr>
        <p:blipFill>
          <a:blip r:embed="rId3" cstate="print"/>
          <a:srcRect l="49139" t="54298" r="42041"/>
          <a:stretch>
            <a:fillRect/>
          </a:stretch>
        </p:blipFill>
        <p:spPr bwMode="auto">
          <a:xfrm>
            <a:off x="5724128" y="1772816"/>
            <a:ext cx="1439672" cy="2588121"/>
          </a:xfrm>
          <a:prstGeom prst="rect">
            <a:avLst/>
          </a:prstGeom>
          <a:noFill/>
        </p:spPr>
      </p:pic>
      <p:pic>
        <p:nvPicPr>
          <p:cNvPr id="13314" name="Picture 2" descr="http://iamyouasheisme.files.wordpress.com/2007/11/bridge_table.jpg"/>
          <p:cNvPicPr>
            <a:picLocks noChangeAspect="1" noChangeArrowheads="1"/>
          </p:cNvPicPr>
          <p:nvPr/>
        </p:nvPicPr>
        <p:blipFill>
          <a:blip r:embed="rId4" cstate="print"/>
          <a:srcRect t="5815"/>
          <a:stretch>
            <a:fillRect/>
          </a:stretch>
        </p:blipFill>
        <p:spPr bwMode="auto">
          <a:xfrm>
            <a:off x="3131840" y="2636912"/>
            <a:ext cx="2657475" cy="2332485"/>
          </a:xfrm>
          <a:prstGeom prst="rect">
            <a:avLst/>
          </a:prstGeom>
          <a:noFill/>
        </p:spPr>
      </p:pic>
      <p:sp>
        <p:nvSpPr>
          <p:cNvPr id="9" name="Rectangle 8"/>
          <p:cNvSpPr/>
          <p:nvPr/>
        </p:nvSpPr>
        <p:spPr>
          <a:xfrm>
            <a:off x="971600" y="476672"/>
            <a:ext cx="2232248" cy="1440160"/>
          </a:xfrm>
          <a:prstGeom prst="wedgeRectCallout">
            <a:avLst>
              <a:gd name="adj1" fmla="val 99336"/>
              <a:gd name="adj2" fmla="val 5761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j’ai  3 cartes  à </a:t>
            </a:r>
            <a:r>
              <a:rPr lang="fr-FR" dirty="0">
                <a:solidFill>
                  <a:schemeClr val="tx1"/>
                </a:solidFill>
                <a:sym typeface="Symbol"/>
              </a:rPr>
              <a:t></a:t>
            </a:r>
          </a:p>
          <a:p>
            <a:endParaRPr lang="fr-FR" dirty="0">
              <a:sym typeface="Symbol"/>
            </a:endParaRPr>
          </a:p>
          <a:p>
            <a:br>
              <a:rPr lang="fr-FR" dirty="0"/>
            </a:br>
            <a:endParaRPr lang="fr-FR" dirty="0"/>
          </a:p>
        </p:txBody>
      </p:sp>
      <p:sp>
        <p:nvSpPr>
          <p:cNvPr id="10" name="Rectangle 9"/>
          <p:cNvSpPr/>
          <p:nvPr/>
        </p:nvSpPr>
        <p:spPr>
          <a:xfrm>
            <a:off x="7452320" y="2060848"/>
            <a:ext cx="1440160" cy="1440160"/>
          </a:xfrm>
          <a:prstGeom prst="wedgeRectCallout">
            <a:avLst>
              <a:gd name="adj1" fmla="val -118441"/>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p:txBody>
      </p:sp>
      <p:sp>
        <p:nvSpPr>
          <p:cNvPr id="12" name="Rectangle 11"/>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j’ouvre</a:t>
            </a:r>
          </a:p>
        </p:txBody>
      </p:sp>
      <p:cxnSp>
        <p:nvCxnSpPr>
          <p:cNvPr id="14" name="Connecteur droit avec flèche 13"/>
          <p:cNvCxnSpPr/>
          <p:nvPr/>
        </p:nvCxnSpPr>
        <p:spPr>
          <a:xfrm flipH="1">
            <a:off x="6660232" y="1412776"/>
            <a:ext cx="86409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7524328" y="1124744"/>
            <a:ext cx="1296144" cy="369332"/>
          </a:xfrm>
          <a:prstGeom prst="rect">
            <a:avLst/>
          </a:prstGeom>
          <a:noFill/>
        </p:spPr>
        <p:txBody>
          <a:bodyPr wrap="square" rtlCol="0">
            <a:spAutoFit/>
          </a:bodyPr>
          <a:lstStyle/>
          <a:p>
            <a:r>
              <a:rPr lang="fr-FR" dirty="0"/>
              <a:t>donneur</a:t>
            </a:r>
          </a:p>
        </p:txBody>
      </p:sp>
      <p:pic>
        <p:nvPicPr>
          <p:cNvPr id="1026" name="Picture 2"/>
          <p:cNvPicPr>
            <a:picLocks noChangeAspect="1" noChangeArrowheads="1"/>
          </p:cNvPicPr>
          <p:nvPr/>
        </p:nvPicPr>
        <p:blipFill>
          <a:blip r:embed="rId5" cstate="print"/>
          <a:srcRect/>
          <a:stretch>
            <a:fillRect/>
          </a:stretch>
        </p:blipFill>
        <p:spPr bwMode="auto">
          <a:xfrm>
            <a:off x="1763688" y="4941168"/>
            <a:ext cx="5198650" cy="1334167"/>
          </a:xfrm>
          <a:prstGeom prst="rect">
            <a:avLst/>
          </a:prstGeom>
          <a:noFill/>
          <a:ln w="9525">
            <a:noFill/>
            <a:miter lim="800000"/>
            <a:headEnd/>
            <a:tailEnd/>
          </a:ln>
        </p:spPr>
      </p:pic>
      <p:sp>
        <p:nvSpPr>
          <p:cNvPr id="13" name="ZoneTexte 12"/>
          <p:cNvSpPr txBox="1"/>
          <p:nvPr/>
        </p:nvSpPr>
        <p:spPr>
          <a:xfrm>
            <a:off x="7020272" y="188640"/>
            <a:ext cx="1728192" cy="369332"/>
          </a:xfrm>
          <a:prstGeom prst="rect">
            <a:avLst/>
          </a:prstGeom>
          <a:noFill/>
        </p:spPr>
        <p:txBody>
          <a:bodyPr wrap="square" rtlCol="0">
            <a:spAutoFit/>
          </a:bodyPr>
          <a:lstStyle/>
          <a:p>
            <a:r>
              <a:rPr lang="fr-FR" dirty="0"/>
              <a:t>donne 3.1.2.</a:t>
            </a:r>
          </a:p>
        </p:txBody>
      </p:sp>
      <p:sp>
        <p:nvSpPr>
          <p:cNvPr id="21" name="Rectangle 20"/>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j’ouvre</a:t>
            </a:r>
          </a:p>
          <a:p>
            <a:r>
              <a:rPr lang="fr-FR" dirty="0"/>
              <a:t>4.pas atout </a:t>
            </a:r>
            <a:r>
              <a:rPr lang="fr-FR" dirty="0">
                <a:solidFill>
                  <a:schemeClr val="tx1"/>
                </a:solidFill>
                <a:sym typeface="Symbol"/>
              </a:rPr>
              <a:t></a:t>
            </a:r>
          </a:p>
        </p:txBody>
      </p:sp>
      <p:sp>
        <p:nvSpPr>
          <p:cNvPr id="22" name="Rectangle 21"/>
          <p:cNvSpPr/>
          <p:nvPr/>
        </p:nvSpPr>
        <p:spPr>
          <a:xfrm>
            <a:off x="971600" y="476672"/>
            <a:ext cx="2232248" cy="1440160"/>
          </a:xfrm>
          <a:prstGeom prst="wedgeRectCallout">
            <a:avLst>
              <a:gd name="adj1" fmla="val 99336"/>
              <a:gd name="adj2" fmla="val 5761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j’ai  3 cartes  à </a:t>
            </a:r>
            <a:r>
              <a:rPr lang="fr-FR" dirty="0">
                <a:solidFill>
                  <a:schemeClr val="tx1"/>
                </a:solidFill>
                <a:sym typeface="Symbol"/>
              </a:rPr>
              <a:t></a:t>
            </a:r>
          </a:p>
          <a:p>
            <a:r>
              <a:rPr lang="fr-FR" dirty="0"/>
              <a:t>5. j’ai  4 cartes  à </a:t>
            </a:r>
            <a:r>
              <a:rPr lang="fr-FR" dirty="0">
                <a:solidFill>
                  <a:srgbClr val="FF0000"/>
                </a:solidFill>
                <a:sym typeface="Symbol"/>
              </a:rPr>
              <a:t></a:t>
            </a:r>
            <a:br>
              <a:rPr lang="fr-FR" dirty="0">
                <a:sym typeface="Symbol"/>
              </a:rPr>
            </a:br>
            <a:endParaRPr lang="fr-FR" dirty="0">
              <a:solidFill>
                <a:schemeClr val="tx1"/>
              </a:solidFill>
              <a:sym typeface="Symbol"/>
            </a:endParaRPr>
          </a:p>
          <a:p>
            <a:endParaRPr lang="fr-FR" dirty="0">
              <a:sym typeface="Symbol"/>
            </a:endParaRPr>
          </a:p>
          <a:p>
            <a:br>
              <a:rPr lang="fr-FR" dirty="0"/>
            </a:br>
            <a:endParaRPr lang="fr-FR" dirty="0"/>
          </a:p>
        </p:txBody>
      </p:sp>
      <p:sp>
        <p:nvSpPr>
          <p:cNvPr id="23" name="Rectangle 22"/>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j’ouvre</a:t>
            </a:r>
          </a:p>
          <a:p>
            <a:r>
              <a:rPr lang="fr-FR" dirty="0"/>
              <a:t>4.pas atout </a:t>
            </a:r>
            <a:r>
              <a:rPr lang="fr-FR" dirty="0">
                <a:solidFill>
                  <a:schemeClr val="tx1"/>
                </a:solidFill>
                <a:sym typeface="Symbol"/>
              </a:rPr>
              <a:t></a:t>
            </a:r>
          </a:p>
          <a:p>
            <a:r>
              <a:rPr lang="fr-FR" dirty="0"/>
              <a:t>6.atout </a:t>
            </a:r>
            <a:r>
              <a:rPr lang="fr-FR" dirty="0">
                <a:solidFill>
                  <a:srgbClr val="FF0000"/>
                </a:solidFill>
                <a:sym typeface="Symbol"/>
              </a:rPr>
              <a:t></a:t>
            </a:r>
            <a:br>
              <a:rPr lang="fr-FR" dirty="0">
                <a:sym typeface="Symbol"/>
              </a:rPr>
            </a:br>
            <a:endParaRPr lang="fr-FR" dirty="0">
              <a:sym typeface="Symbol"/>
            </a:endParaRPr>
          </a:p>
        </p:txBody>
      </p:sp>
      <p:sp>
        <p:nvSpPr>
          <p:cNvPr id="17" name="Rectangle 16"/>
          <p:cNvSpPr/>
          <p:nvPr/>
        </p:nvSpPr>
        <p:spPr>
          <a:xfrm>
            <a:off x="971600" y="476672"/>
            <a:ext cx="2232248" cy="1440160"/>
          </a:xfrm>
          <a:prstGeom prst="wedgeRectCallout">
            <a:avLst>
              <a:gd name="adj1" fmla="val 99336"/>
              <a:gd name="adj2" fmla="val 576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j’ai  3 cartes  à </a:t>
            </a:r>
            <a:r>
              <a:rPr lang="fr-FR" dirty="0">
                <a:solidFill>
                  <a:schemeClr val="tx1"/>
                </a:solidFill>
                <a:sym typeface="Symbol"/>
              </a:rPr>
              <a:t></a:t>
            </a:r>
          </a:p>
          <a:p>
            <a:r>
              <a:rPr lang="fr-FR" dirty="0"/>
              <a:t>5. j’ai  4 cartes  à </a:t>
            </a:r>
            <a:r>
              <a:rPr lang="fr-FR" dirty="0">
                <a:solidFill>
                  <a:srgbClr val="FF0000"/>
                </a:solidFill>
                <a:sym typeface="Symbol"/>
              </a:rPr>
              <a:t></a:t>
            </a:r>
            <a:br>
              <a:rPr lang="fr-FR" dirty="0">
                <a:sym typeface="Symbol"/>
              </a:rPr>
            </a:br>
            <a:r>
              <a:rPr lang="fr-FR" dirty="0">
                <a:sym typeface="Symbol"/>
              </a:rPr>
              <a:t>7</a:t>
            </a:r>
            <a:r>
              <a:rPr lang="fr-FR" dirty="0"/>
              <a:t>. j’ai 9H</a:t>
            </a:r>
            <a:endParaRPr lang="fr-FR" dirty="0">
              <a:solidFill>
                <a:schemeClr val="tx1"/>
              </a:solidFill>
              <a:sym typeface="Symbol"/>
            </a:endParaRPr>
          </a:p>
          <a:p>
            <a:endParaRPr lang="fr-FR" dirty="0">
              <a:sym typeface="Symbol"/>
            </a:endParaRPr>
          </a:p>
          <a:p>
            <a:br>
              <a:rPr lang="fr-FR" dirty="0"/>
            </a:br>
            <a:endParaRPr lang="fr-FR" dirty="0"/>
          </a:p>
        </p:txBody>
      </p:sp>
      <p:sp>
        <p:nvSpPr>
          <p:cNvPr id="20" name="Rectangle 19"/>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j’ouvre</a:t>
            </a:r>
          </a:p>
          <a:p>
            <a:r>
              <a:rPr lang="fr-FR" dirty="0"/>
              <a:t>4.pas atout </a:t>
            </a:r>
            <a:r>
              <a:rPr lang="fr-FR" dirty="0">
                <a:solidFill>
                  <a:schemeClr val="tx1"/>
                </a:solidFill>
                <a:sym typeface="Symbol"/>
              </a:rPr>
              <a:t></a:t>
            </a:r>
          </a:p>
          <a:p>
            <a:r>
              <a:rPr lang="fr-FR" dirty="0"/>
              <a:t>6.atout </a:t>
            </a:r>
            <a:r>
              <a:rPr lang="fr-FR" dirty="0">
                <a:solidFill>
                  <a:srgbClr val="FF0000"/>
                </a:solidFill>
                <a:sym typeface="Symbol"/>
              </a:rPr>
              <a:t></a:t>
            </a:r>
            <a:br>
              <a:rPr lang="fr-FR" dirty="0">
                <a:sym typeface="Symbol"/>
              </a:rPr>
            </a:br>
            <a:r>
              <a:rPr lang="fr-FR" dirty="0">
                <a:sym typeface="Symbol"/>
              </a:rPr>
              <a:t>8.je joue </a:t>
            </a:r>
            <a:r>
              <a:rPr lang="fr-FR" dirty="0">
                <a:solidFill>
                  <a:srgbClr val="FF0000"/>
                </a:solidFill>
                <a:sym typeface="Symbol"/>
              </a:rPr>
              <a:t>4</a:t>
            </a:r>
            <a:endParaRPr lang="fr-FR" dirty="0">
              <a:sym typeface="Symbol"/>
            </a:endParaRPr>
          </a:p>
        </p:txBody>
      </p:sp>
    </p:spTree>
    <p:extLst>
      <p:ext uri="{BB962C8B-B14F-4D97-AF65-F5344CB8AC3E}">
        <p14:creationId xmlns:p14="http://schemas.microsoft.com/office/powerpoint/2010/main" val="22269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21" grpId="0" animBg="1"/>
      <p:bldP spid="22" grpId="0" animBg="1"/>
      <p:bldP spid="23" grpId="0" animBg="1"/>
      <p:bldP spid="17"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Principe</a:t>
            </a:r>
          </a:p>
        </p:txBody>
      </p:sp>
      <p:sp>
        <p:nvSpPr>
          <p:cNvPr id="3" name="Espace réservé du contenu 2"/>
          <p:cNvSpPr>
            <a:spLocks noGrp="1"/>
          </p:cNvSpPr>
          <p:nvPr>
            <p:ph idx="1"/>
          </p:nvPr>
        </p:nvSpPr>
        <p:spPr/>
        <p:txBody>
          <a:bodyPr>
            <a:normAutofit lnSpcReduction="10000"/>
          </a:bodyPr>
          <a:lstStyle/>
          <a:p>
            <a:r>
              <a:rPr lang="fr-FR" dirty="0"/>
              <a:t>On recherche la première couleur comportant au moins huit cartes …</a:t>
            </a:r>
          </a:p>
          <a:p>
            <a:endParaRPr lang="fr-FR" dirty="0"/>
          </a:p>
          <a:p>
            <a:r>
              <a:rPr lang="fr-FR" dirty="0"/>
              <a:t>On respecte l’ordre </a:t>
            </a:r>
          </a:p>
          <a:p>
            <a:pPr>
              <a:buNone/>
            </a:pPr>
            <a:r>
              <a:rPr lang="fr-FR" dirty="0"/>
              <a:t>-   Pique</a:t>
            </a:r>
          </a:p>
          <a:p>
            <a:pPr>
              <a:buFontTx/>
              <a:buChar char="-"/>
            </a:pPr>
            <a:r>
              <a:rPr lang="fr-FR" dirty="0"/>
              <a:t>Cœur</a:t>
            </a:r>
          </a:p>
          <a:p>
            <a:pPr>
              <a:buFontTx/>
              <a:buChar char="-"/>
            </a:pPr>
            <a:r>
              <a:rPr lang="fr-FR" dirty="0"/>
              <a:t>Carreau</a:t>
            </a:r>
          </a:p>
          <a:p>
            <a:pPr>
              <a:buFontTx/>
              <a:buChar char="-"/>
            </a:pPr>
            <a:r>
              <a:rPr lang="fr-FR" dirty="0"/>
              <a:t>Trèfle</a:t>
            </a:r>
          </a:p>
        </p:txBody>
      </p:sp>
    </p:spTree>
    <p:extLst>
      <p:ext uri="{BB962C8B-B14F-4D97-AF65-F5344CB8AC3E}">
        <p14:creationId xmlns:p14="http://schemas.microsoft.com/office/powerpoint/2010/main" val="61776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manga-news.com/public/News%202012/Janv/nintendo-mii.jpg"/>
          <p:cNvPicPr>
            <a:picLocks noChangeAspect="1" noChangeArrowheads="1"/>
          </p:cNvPicPr>
          <p:nvPr/>
        </p:nvPicPr>
        <p:blipFill>
          <a:blip r:embed="rId3" cstate="print"/>
          <a:srcRect l="59219" t="50121" r="33221"/>
          <a:stretch>
            <a:fillRect/>
          </a:stretch>
        </p:blipFill>
        <p:spPr bwMode="auto">
          <a:xfrm>
            <a:off x="3923928" y="1052736"/>
            <a:ext cx="1224136" cy="2436466"/>
          </a:xfrm>
          <a:prstGeom prst="rect">
            <a:avLst/>
          </a:prstGeom>
          <a:noFill/>
        </p:spPr>
      </p:pic>
      <p:pic>
        <p:nvPicPr>
          <p:cNvPr id="6" name="Picture 4" descr="http://www.manga-news.com/public/News%202012/Janv/nintendo-mii.jpg"/>
          <p:cNvPicPr>
            <a:picLocks noChangeAspect="1" noChangeArrowheads="1"/>
          </p:cNvPicPr>
          <p:nvPr/>
        </p:nvPicPr>
        <p:blipFill>
          <a:blip r:embed="rId3" cstate="print"/>
          <a:srcRect l="22680" t="45944" r="68500"/>
          <a:stretch>
            <a:fillRect/>
          </a:stretch>
        </p:blipFill>
        <p:spPr bwMode="auto">
          <a:xfrm>
            <a:off x="2051720" y="1916832"/>
            <a:ext cx="1296144" cy="2396409"/>
          </a:xfrm>
          <a:prstGeom prst="rect">
            <a:avLst/>
          </a:prstGeom>
          <a:noFill/>
        </p:spPr>
      </p:pic>
      <p:pic>
        <p:nvPicPr>
          <p:cNvPr id="7" name="Picture 4" descr="http://www.manga-news.com/public/News%202012/Janv/nintendo-mii.jpg"/>
          <p:cNvPicPr>
            <a:picLocks noChangeAspect="1" noChangeArrowheads="1"/>
          </p:cNvPicPr>
          <p:nvPr/>
        </p:nvPicPr>
        <p:blipFill>
          <a:blip r:embed="rId3" cstate="print"/>
          <a:srcRect l="49139" t="54298" r="42041"/>
          <a:stretch>
            <a:fillRect/>
          </a:stretch>
        </p:blipFill>
        <p:spPr bwMode="auto">
          <a:xfrm>
            <a:off x="5724128" y="1772816"/>
            <a:ext cx="1439672" cy="2588121"/>
          </a:xfrm>
          <a:prstGeom prst="rect">
            <a:avLst/>
          </a:prstGeom>
          <a:noFill/>
        </p:spPr>
      </p:pic>
      <p:pic>
        <p:nvPicPr>
          <p:cNvPr id="13314" name="Picture 2" descr="http://iamyouasheisme.files.wordpress.com/2007/11/bridge_table.jpg"/>
          <p:cNvPicPr>
            <a:picLocks noChangeAspect="1" noChangeArrowheads="1"/>
          </p:cNvPicPr>
          <p:nvPr/>
        </p:nvPicPr>
        <p:blipFill>
          <a:blip r:embed="rId4" cstate="print"/>
          <a:srcRect t="5815"/>
          <a:stretch>
            <a:fillRect/>
          </a:stretch>
        </p:blipFill>
        <p:spPr bwMode="auto">
          <a:xfrm>
            <a:off x="3131840" y="2636912"/>
            <a:ext cx="2657475" cy="2332485"/>
          </a:xfrm>
          <a:prstGeom prst="rect">
            <a:avLst/>
          </a:prstGeom>
          <a:noFill/>
        </p:spPr>
      </p:pic>
      <p:sp>
        <p:nvSpPr>
          <p:cNvPr id="9" name="Rectangle 8"/>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endParaRPr lang="fr-FR" dirty="0">
              <a:sym typeface="Symbol"/>
            </a:endParaRPr>
          </a:p>
          <a:p>
            <a:br>
              <a:rPr lang="fr-FR" dirty="0"/>
            </a:br>
            <a:endParaRPr lang="fr-FR" dirty="0"/>
          </a:p>
        </p:txBody>
      </p:sp>
      <p:sp>
        <p:nvSpPr>
          <p:cNvPr id="10" name="Rectangle 9"/>
          <p:cNvSpPr/>
          <p:nvPr/>
        </p:nvSpPr>
        <p:spPr>
          <a:xfrm>
            <a:off x="7452320" y="2060848"/>
            <a:ext cx="1440160" cy="1440160"/>
          </a:xfrm>
          <a:prstGeom prst="wedgeRectCallout">
            <a:avLst>
              <a:gd name="adj1" fmla="val -118441"/>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je passe</a:t>
            </a:r>
          </a:p>
        </p:txBody>
      </p:sp>
      <p:sp>
        <p:nvSpPr>
          <p:cNvPr id="12" name="Rectangle 11"/>
          <p:cNvSpPr/>
          <p:nvPr/>
        </p:nvSpPr>
        <p:spPr>
          <a:xfrm>
            <a:off x="7308304" y="4077072"/>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endParaRPr lang="fr-FR" dirty="0">
              <a:solidFill>
                <a:schemeClr val="tx1"/>
              </a:solidFill>
              <a:sym typeface="Symbol"/>
            </a:endParaRPr>
          </a:p>
          <a:p>
            <a:endParaRPr lang="fr-FR" dirty="0">
              <a:sym typeface="Symbol"/>
            </a:endParaRPr>
          </a:p>
        </p:txBody>
      </p:sp>
      <p:sp>
        <p:nvSpPr>
          <p:cNvPr id="13" name="ZoneTexte 12"/>
          <p:cNvSpPr txBox="1"/>
          <p:nvPr/>
        </p:nvSpPr>
        <p:spPr>
          <a:xfrm>
            <a:off x="7020272" y="188640"/>
            <a:ext cx="2123728" cy="369332"/>
          </a:xfrm>
          <a:prstGeom prst="rect">
            <a:avLst/>
          </a:prstGeom>
          <a:noFill/>
        </p:spPr>
        <p:txBody>
          <a:bodyPr wrap="square" rtlCol="0">
            <a:spAutoFit/>
          </a:bodyPr>
          <a:lstStyle/>
          <a:p>
            <a:r>
              <a:rPr lang="fr-FR" dirty="0"/>
              <a:t>donne 3.1.3.  180°</a:t>
            </a:r>
          </a:p>
        </p:txBody>
      </p:sp>
      <p:pic>
        <p:nvPicPr>
          <p:cNvPr id="2051" name="Picture 3"/>
          <p:cNvPicPr>
            <a:picLocks noChangeAspect="1" noChangeArrowheads="1"/>
          </p:cNvPicPr>
          <p:nvPr/>
        </p:nvPicPr>
        <p:blipFill>
          <a:blip r:embed="rId5" cstate="print"/>
          <a:srcRect/>
          <a:stretch>
            <a:fillRect/>
          </a:stretch>
        </p:blipFill>
        <p:spPr bwMode="auto">
          <a:xfrm>
            <a:off x="1763688" y="4941168"/>
            <a:ext cx="5213985" cy="1349502"/>
          </a:xfrm>
          <a:prstGeom prst="rect">
            <a:avLst/>
          </a:prstGeom>
          <a:noFill/>
          <a:ln w="9525">
            <a:noFill/>
            <a:miter lim="800000"/>
            <a:headEnd/>
            <a:tailEnd/>
          </a:ln>
        </p:spPr>
      </p:pic>
      <p:cxnSp>
        <p:nvCxnSpPr>
          <p:cNvPr id="19" name="Connecteur droit avec flèche 18"/>
          <p:cNvCxnSpPr/>
          <p:nvPr/>
        </p:nvCxnSpPr>
        <p:spPr>
          <a:xfrm flipH="1">
            <a:off x="5148064" y="1124744"/>
            <a:ext cx="11521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444208" y="908720"/>
            <a:ext cx="1296144" cy="369332"/>
          </a:xfrm>
          <a:prstGeom prst="rect">
            <a:avLst/>
          </a:prstGeom>
          <a:noFill/>
        </p:spPr>
        <p:txBody>
          <a:bodyPr wrap="square" rtlCol="0">
            <a:spAutoFit/>
          </a:bodyPr>
          <a:lstStyle/>
          <a:p>
            <a:r>
              <a:rPr lang="fr-FR" dirty="0"/>
              <a:t>donneur</a:t>
            </a:r>
          </a:p>
        </p:txBody>
      </p:sp>
      <p:sp>
        <p:nvSpPr>
          <p:cNvPr id="16" name="Rectangle 15"/>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1 carte  à </a:t>
            </a:r>
            <a:r>
              <a:rPr lang="fr-FR" dirty="0">
                <a:solidFill>
                  <a:schemeClr val="tx1"/>
                </a:solidFill>
                <a:sym typeface="Symbol"/>
              </a:rPr>
              <a:t></a:t>
            </a:r>
          </a:p>
          <a:p>
            <a:endParaRPr lang="fr-FR" dirty="0">
              <a:sym typeface="Symbol"/>
            </a:endParaRPr>
          </a:p>
          <a:p>
            <a:br>
              <a:rPr lang="fr-FR" dirty="0"/>
            </a:br>
            <a:endParaRPr lang="fr-FR" dirty="0"/>
          </a:p>
        </p:txBody>
      </p:sp>
      <p:sp>
        <p:nvSpPr>
          <p:cNvPr id="17" name="Rectangle 16"/>
          <p:cNvSpPr/>
          <p:nvPr/>
        </p:nvSpPr>
        <p:spPr>
          <a:xfrm>
            <a:off x="7308304" y="4077072"/>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endParaRPr lang="fr-FR" dirty="0">
              <a:solidFill>
                <a:schemeClr val="tx1"/>
              </a:solidFill>
              <a:sym typeface="Symbol"/>
            </a:endParaRPr>
          </a:p>
          <a:p>
            <a:endParaRPr lang="fr-FR" dirty="0">
              <a:sym typeface="Symbol"/>
            </a:endParaRPr>
          </a:p>
        </p:txBody>
      </p:sp>
      <p:sp>
        <p:nvSpPr>
          <p:cNvPr id="18" name="Rectangle 17"/>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1 carte  à </a:t>
            </a:r>
            <a:r>
              <a:rPr lang="fr-FR" dirty="0">
                <a:solidFill>
                  <a:schemeClr val="tx1"/>
                </a:solidFill>
                <a:sym typeface="Symbol"/>
              </a:rPr>
              <a:t></a:t>
            </a:r>
          </a:p>
          <a:p>
            <a:r>
              <a:rPr lang="fr-FR" dirty="0"/>
              <a:t>6. j’ai  2 cartes  à </a:t>
            </a:r>
            <a:r>
              <a:rPr lang="fr-FR" dirty="0">
                <a:solidFill>
                  <a:srgbClr val="FF0000"/>
                </a:solidFill>
                <a:sym typeface="Symbol"/>
              </a:rPr>
              <a:t></a:t>
            </a:r>
            <a:br>
              <a:rPr lang="fr-FR" dirty="0">
                <a:sym typeface="Symbol"/>
              </a:rPr>
            </a:br>
            <a:endParaRPr lang="fr-FR" dirty="0">
              <a:sym typeface="Symbol"/>
            </a:endParaRPr>
          </a:p>
          <a:p>
            <a:br>
              <a:rPr lang="fr-FR" dirty="0"/>
            </a:br>
            <a:endParaRPr lang="fr-FR" dirty="0"/>
          </a:p>
        </p:txBody>
      </p:sp>
      <p:sp>
        <p:nvSpPr>
          <p:cNvPr id="21" name="Rectangle 20"/>
          <p:cNvSpPr/>
          <p:nvPr/>
        </p:nvSpPr>
        <p:spPr>
          <a:xfrm>
            <a:off x="7308304" y="4077072"/>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endParaRPr lang="fr-FR" dirty="0">
              <a:solidFill>
                <a:schemeClr val="tx1"/>
              </a:solidFill>
              <a:sym typeface="Symbol"/>
            </a:endParaRPr>
          </a:p>
          <a:p>
            <a:endParaRPr lang="fr-FR" dirty="0">
              <a:sym typeface="Symbol"/>
            </a:endParaRPr>
          </a:p>
        </p:txBody>
      </p:sp>
      <p:sp>
        <p:nvSpPr>
          <p:cNvPr id="23" name="Rectangle 22"/>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1 carte  à </a:t>
            </a:r>
            <a:r>
              <a:rPr lang="fr-FR" dirty="0">
                <a:solidFill>
                  <a:schemeClr val="tx1"/>
                </a:solidFill>
                <a:sym typeface="Symbol"/>
              </a:rPr>
              <a:t></a:t>
            </a:r>
          </a:p>
          <a:p>
            <a:r>
              <a:rPr lang="fr-FR" dirty="0"/>
              <a:t>6. j’ai  2 cartes  à </a:t>
            </a:r>
            <a:r>
              <a:rPr lang="fr-FR" dirty="0">
                <a:solidFill>
                  <a:srgbClr val="FF0000"/>
                </a:solidFill>
                <a:sym typeface="Symbol"/>
              </a:rPr>
              <a:t></a:t>
            </a:r>
            <a:br>
              <a:rPr lang="fr-FR" dirty="0">
                <a:sym typeface="Symbol"/>
              </a:rPr>
            </a:br>
            <a:r>
              <a:rPr lang="fr-FR" dirty="0">
                <a:sym typeface="Symbol"/>
              </a:rPr>
              <a:t>8</a:t>
            </a:r>
            <a:r>
              <a:rPr lang="fr-FR" dirty="0"/>
              <a:t>. j’ai  4 cartes  à </a:t>
            </a:r>
            <a:r>
              <a:rPr lang="fr-FR" dirty="0">
                <a:solidFill>
                  <a:srgbClr val="FF0000"/>
                </a:solidFill>
                <a:sym typeface="Symbol"/>
              </a:rPr>
              <a:t></a:t>
            </a:r>
            <a:br>
              <a:rPr lang="fr-FR" dirty="0">
                <a:sym typeface="Symbol"/>
              </a:rPr>
            </a:br>
            <a:endParaRPr lang="fr-FR" dirty="0">
              <a:sym typeface="Symbol"/>
            </a:endParaRPr>
          </a:p>
          <a:p>
            <a:br>
              <a:rPr lang="fr-FR" dirty="0"/>
            </a:br>
            <a:endParaRPr lang="fr-FR" dirty="0"/>
          </a:p>
        </p:txBody>
      </p:sp>
      <p:sp>
        <p:nvSpPr>
          <p:cNvPr id="24" name="Rectangle 23"/>
          <p:cNvSpPr/>
          <p:nvPr/>
        </p:nvSpPr>
        <p:spPr>
          <a:xfrm>
            <a:off x="7308304" y="4077072"/>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r>
              <a:rPr lang="fr-FR" dirty="0">
                <a:sym typeface="Symbol"/>
              </a:rPr>
              <a:t>9</a:t>
            </a:r>
            <a:r>
              <a:rPr lang="fr-FR" dirty="0"/>
              <a:t>.pas atout </a:t>
            </a:r>
            <a:r>
              <a:rPr lang="fr-FR" dirty="0">
                <a:solidFill>
                  <a:srgbClr val="FF0000"/>
                </a:solidFill>
                <a:sym typeface="Symbol"/>
              </a:rPr>
              <a:t></a:t>
            </a:r>
            <a:br>
              <a:rPr lang="fr-FR" dirty="0">
                <a:sym typeface="Symbol"/>
              </a:rPr>
            </a:br>
            <a:endParaRPr lang="fr-FR" dirty="0">
              <a:solidFill>
                <a:schemeClr val="tx1"/>
              </a:solidFill>
              <a:sym typeface="Symbol"/>
            </a:endParaRPr>
          </a:p>
          <a:p>
            <a:endParaRPr lang="fr-FR" dirty="0">
              <a:sym typeface="Symbol"/>
            </a:endParaRPr>
          </a:p>
        </p:txBody>
      </p:sp>
      <p:sp>
        <p:nvSpPr>
          <p:cNvPr id="25" name="Rectangle 24"/>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1 carte  à </a:t>
            </a:r>
            <a:r>
              <a:rPr lang="fr-FR" dirty="0">
                <a:solidFill>
                  <a:schemeClr val="tx1"/>
                </a:solidFill>
                <a:sym typeface="Symbol"/>
              </a:rPr>
              <a:t></a:t>
            </a:r>
          </a:p>
          <a:p>
            <a:r>
              <a:rPr lang="fr-FR" dirty="0"/>
              <a:t>6. j’ai  2 cartes  à </a:t>
            </a:r>
            <a:r>
              <a:rPr lang="fr-FR" dirty="0">
                <a:solidFill>
                  <a:srgbClr val="FF0000"/>
                </a:solidFill>
                <a:sym typeface="Symbol"/>
              </a:rPr>
              <a:t></a:t>
            </a:r>
            <a:br>
              <a:rPr lang="fr-FR" dirty="0">
                <a:sym typeface="Symbol"/>
              </a:rPr>
            </a:br>
            <a:r>
              <a:rPr lang="fr-FR" dirty="0">
                <a:sym typeface="Symbol"/>
              </a:rPr>
              <a:t>8</a:t>
            </a:r>
            <a:r>
              <a:rPr lang="fr-FR" dirty="0"/>
              <a:t>. j’ai  4 cartes  à </a:t>
            </a:r>
            <a:r>
              <a:rPr lang="fr-FR" dirty="0">
                <a:solidFill>
                  <a:srgbClr val="FF0000"/>
                </a:solidFill>
                <a:sym typeface="Symbol"/>
              </a:rPr>
              <a:t></a:t>
            </a:r>
            <a:br>
              <a:rPr lang="fr-FR" dirty="0">
                <a:sym typeface="Symbol"/>
              </a:rPr>
            </a:br>
            <a:r>
              <a:rPr lang="fr-FR" dirty="0">
                <a:sym typeface="Symbol"/>
              </a:rPr>
              <a:t>10</a:t>
            </a:r>
            <a:r>
              <a:rPr lang="fr-FR" dirty="0"/>
              <a:t>. j’ai  6 cartes  à </a:t>
            </a:r>
            <a:r>
              <a:rPr lang="fr-FR" dirty="0">
                <a:solidFill>
                  <a:schemeClr val="tx1"/>
                </a:solidFill>
                <a:sym typeface="Symbol"/>
              </a:rPr>
              <a:t></a:t>
            </a:r>
          </a:p>
          <a:p>
            <a:endParaRPr lang="fr-FR" dirty="0">
              <a:sym typeface="Symbol"/>
            </a:endParaRPr>
          </a:p>
          <a:p>
            <a:br>
              <a:rPr lang="fr-FR" dirty="0"/>
            </a:br>
            <a:endParaRPr lang="fr-FR" dirty="0"/>
          </a:p>
        </p:txBody>
      </p:sp>
      <p:sp>
        <p:nvSpPr>
          <p:cNvPr id="26" name="Rectangle 25"/>
          <p:cNvSpPr/>
          <p:nvPr/>
        </p:nvSpPr>
        <p:spPr>
          <a:xfrm>
            <a:off x="7308304" y="4077072"/>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r>
              <a:rPr lang="fr-FR" dirty="0">
                <a:sym typeface="Symbol"/>
              </a:rPr>
              <a:t>9</a:t>
            </a:r>
            <a:r>
              <a:rPr lang="fr-FR" dirty="0"/>
              <a:t>.pas atout </a:t>
            </a:r>
            <a:r>
              <a:rPr lang="fr-FR" dirty="0">
                <a:solidFill>
                  <a:srgbClr val="FF0000"/>
                </a:solidFill>
                <a:sym typeface="Symbol"/>
              </a:rPr>
              <a:t></a:t>
            </a:r>
          </a:p>
          <a:p>
            <a:r>
              <a:rPr lang="fr-FR" dirty="0">
                <a:sym typeface="Symbol"/>
              </a:rPr>
              <a:t>10</a:t>
            </a:r>
            <a:r>
              <a:rPr lang="fr-FR" dirty="0"/>
              <a:t>.atout </a:t>
            </a:r>
            <a:r>
              <a:rPr lang="fr-FR" dirty="0">
                <a:solidFill>
                  <a:schemeClr val="tx1"/>
                </a:solidFill>
                <a:sym typeface="Symbol"/>
              </a:rPr>
              <a:t> </a:t>
            </a:r>
          </a:p>
          <a:p>
            <a:br>
              <a:rPr lang="fr-FR" dirty="0">
                <a:sym typeface="Symbol"/>
              </a:rPr>
            </a:br>
            <a:endParaRPr lang="fr-FR" dirty="0">
              <a:solidFill>
                <a:schemeClr val="tx1"/>
              </a:solidFill>
              <a:sym typeface="Symbol"/>
            </a:endParaRPr>
          </a:p>
          <a:p>
            <a:endParaRPr lang="fr-FR" dirty="0">
              <a:sym typeface="Symbol"/>
            </a:endParaRPr>
          </a:p>
        </p:txBody>
      </p:sp>
      <p:sp>
        <p:nvSpPr>
          <p:cNvPr id="27" name="Rectangle 26"/>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1 carte  à </a:t>
            </a:r>
            <a:r>
              <a:rPr lang="fr-FR" dirty="0">
                <a:solidFill>
                  <a:schemeClr val="tx1"/>
                </a:solidFill>
                <a:sym typeface="Symbol"/>
              </a:rPr>
              <a:t></a:t>
            </a:r>
          </a:p>
          <a:p>
            <a:r>
              <a:rPr lang="fr-FR" dirty="0"/>
              <a:t>6. j’ai  2 cartes  à </a:t>
            </a:r>
            <a:r>
              <a:rPr lang="fr-FR" dirty="0">
                <a:solidFill>
                  <a:srgbClr val="FF0000"/>
                </a:solidFill>
                <a:sym typeface="Symbol"/>
              </a:rPr>
              <a:t></a:t>
            </a:r>
            <a:br>
              <a:rPr lang="fr-FR" dirty="0">
                <a:sym typeface="Symbol"/>
              </a:rPr>
            </a:br>
            <a:r>
              <a:rPr lang="fr-FR" dirty="0">
                <a:sym typeface="Symbol"/>
              </a:rPr>
              <a:t>8</a:t>
            </a:r>
            <a:r>
              <a:rPr lang="fr-FR" dirty="0"/>
              <a:t>. j’ai  4 cartes  à </a:t>
            </a:r>
            <a:r>
              <a:rPr lang="fr-FR" dirty="0">
                <a:solidFill>
                  <a:srgbClr val="FF0000"/>
                </a:solidFill>
                <a:sym typeface="Symbol"/>
              </a:rPr>
              <a:t></a:t>
            </a:r>
            <a:br>
              <a:rPr lang="fr-FR" dirty="0">
                <a:sym typeface="Symbol"/>
              </a:rPr>
            </a:br>
            <a:r>
              <a:rPr lang="fr-FR" dirty="0">
                <a:sym typeface="Symbol"/>
              </a:rPr>
              <a:t>10</a:t>
            </a:r>
            <a:r>
              <a:rPr lang="fr-FR" dirty="0"/>
              <a:t>. j’ai  6 cartes  à </a:t>
            </a:r>
            <a:r>
              <a:rPr lang="fr-FR" dirty="0">
                <a:solidFill>
                  <a:schemeClr val="tx1"/>
                </a:solidFill>
                <a:sym typeface="Symbol"/>
              </a:rPr>
              <a:t></a:t>
            </a:r>
          </a:p>
          <a:p>
            <a:r>
              <a:rPr lang="fr-FR" dirty="0">
                <a:sym typeface="Symbol"/>
              </a:rPr>
              <a:t>11</a:t>
            </a:r>
            <a:r>
              <a:rPr lang="fr-FR" dirty="0"/>
              <a:t>. j’ai 7H</a:t>
            </a:r>
            <a:endParaRPr lang="fr-FR" dirty="0">
              <a:solidFill>
                <a:schemeClr val="tx1"/>
              </a:solidFill>
              <a:sym typeface="Symbol"/>
            </a:endParaRPr>
          </a:p>
          <a:p>
            <a:endParaRPr lang="fr-FR" dirty="0">
              <a:sym typeface="Symbol"/>
            </a:endParaRPr>
          </a:p>
          <a:p>
            <a:br>
              <a:rPr lang="fr-FR" dirty="0"/>
            </a:br>
            <a:endParaRPr lang="fr-FR" dirty="0"/>
          </a:p>
        </p:txBody>
      </p:sp>
      <p:sp>
        <p:nvSpPr>
          <p:cNvPr id="29" name="Rectangle 28"/>
          <p:cNvSpPr/>
          <p:nvPr/>
        </p:nvSpPr>
        <p:spPr>
          <a:xfrm>
            <a:off x="7308304" y="4077072"/>
            <a:ext cx="1656184"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r>
              <a:rPr lang="fr-FR" dirty="0">
                <a:sym typeface="Symbol"/>
              </a:rPr>
              <a:t>9</a:t>
            </a:r>
            <a:r>
              <a:rPr lang="fr-FR" dirty="0"/>
              <a:t>.pas atout </a:t>
            </a:r>
            <a:r>
              <a:rPr lang="fr-FR" dirty="0">
                <a:solidFill>
                  <a:srgbClr val="FF0000"/>
                </a:solidFill>
                <a:sym typeface="Symbol"/>
              </a:rPr>
              <a:t></a:t>
            </a:r>
          </a:p>
          <a:p>
            <a:r>
              <a:rPr lang="fr-FR" dirty="0">
                <a:sym typeface="Symbol"/>
              </a:rPr>
              <a:t>10</a:t>
            </a:r>
            <a:r>
              <a:rPr lang="fr-FR" dirty="0"/>
              <a:t>.atout </a:t>
            </a:r>
            <a:r>
              <a:rPr lang="fr-FR" dirty="0">
                <a:solidFill>
                  <a:schemeClr val="tx1"/>
                </a:solidFill>
                <a:sym typeface="Symbol"/>
              </a:rPr>
              <a:t> </a:t>
            </a:r>
          </a:p>
          <a:p>
            <a:r>
              <a:rPr lang="fr-FR" dirty="0">
                <a:sym typeface="Symbol"/>
              </a:rPr>
              <a:t>12</a:t>
            </a:r>
            <a:r>
              <a:rPr lang="fr-FR" dirty="0"/>
              <a:t>. tu joues </a:t>
            </a:r>
            <a:r>
              <a:rPr lang="fr-FR" dirty="0">
                <a:solidFill>
                  <a:schemeClr val="tx1"/>
                </a:solidFill>
              </a:rPr>
              <a:t>1</a:t>
            </a:r>
            <a:r>
              <a:rPr lang="fr-FR" dirty="0">
                <a:solidFill>
                  <a:schemeClr val="tx1"/>
                </a:solidFill>
                <a:sym typeface="Symbol"/>
              </a:rPr>
              <a:t>  </a:t>
            </a:r>
            <a:br>
              <a:rPr lang="fr-FR" dirty="0">
                <a:sym typeface="Symbol"/>
              </a:rPr>
            </a:br>
            <a:endParaRPr lang="fr-FR" dirty="0">
              <a:solidFill>
                <a:schemeClr val="tx1"/>
              </a:solidFill>
              <a:sym typeface="Symbol"/>
            </a:endParaRPr>
          </a:p>
          <a:p>
            <a:endParaRPr lang="fr-FR" dirty="0">
              <a:sym typeface="Symbol"/>
            </a:endParaRPr>
          </a:p>
        </p:txBody>
      </p:sp>
    </p:spTree>
    <p:extLst>
      <p:ext uri="{BB962C8B-B14F-4D97-AF65-F5344CB8AC3E}">
        <p14:creationId xmlns:p14="http://schemas.microsoft.com/office/powerpoint/2010/main" val="365942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6" grpId="0" animBg="1"/>
      <p:bldP spid="17" grpId="0" animBg="1"/>
      <p:bldP spid="18" grpId="0" animBg="1"/>
      <p:bldP spid="21" grpId="0" animBg="1"/>
      <p:bldP spid="23" grpId="0" animBg="1"/>
      <p:bldP spid="24" grpId="0" animBg="1"/>
      <p:bldP spid="25" grpId="0" animBg="1"/>
      <p:bldP spid="26" grpId="0" animBg="1"/>
      <p:bldP spid="27" grpId="0" animBg="1"/>
      <p:bldP spid="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r>
              <a:rPr lang="fr-FR" dirty="0"/>
              <a:t>Mais qu’appelle-t-on gagner une levée?</a:t>
            </a:r>
          </a:p>
          <a:p>
            <a:r>
              <a:rPr lang="fr-FR" dirty="0"/>
              <a:t>Chaque joueur doit fournir une carte de la même couleur que celui qui a entamé. Le joueur (et donc l’équipe) qui a déposé la plus grosse carte (Cela va de l’As au 2) l’emporte. Il revient au joueur ayant gagné d’entamer au tour suivant. </a:t>
            </a:r>
          </a:p>
          <a:p>
            <a:r>
              <a:rPr lang="fr-FR" dirty="0"/>
              <a:t>Le but pour l’équipe ayant déclaré le contrat est de réaliser </a:t>
            </a:r>
            <a:r>
              <a:rPr lang="fr-FR" b="1" dirty="0"/>
              <a:t>au moins </a:t>
            </a:r>
            <a:r>
              <a:rPr lang="fr-FR" dirty="0"/>
              <a:t>le nombre de levées demandé. Pour ses adversaires, il est de faire </a:t>
            </a:r>
            <a:r>
              <a:rPr lang="fr-FR" b="1" dirty="0"/>
              <a:t>plus</a:t>
            </a:r>
            <a:r>
              <a:rPr lang="fr-FR" dirty="0"/>
              <a:t> que la différence entre 13 et ce nombre.  </a:t>
            </a:r>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3</a:t>
            </a:fld>
            <a:endParaRPr lang="fr-FR"/>
          </a:p>
        </p:txBody>
      </p:sp>
    </p:spTree>
    <p:extLst>
      <p:ext uri="{BB962C8B-B14F-4D97-AF65-F5344CB8AC3E}">
        <p14:creationId xmlns:p14="http://schemas.microsoft.com/office/powerpoint/2010/main" val="1524500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manga-news.com/public/News%202012/Janv/nintendo-mii.jpg"/>
          <p:cNvPicPr>
            <a:picLocks noChangeAspect="1" noChangeArrowheads="1"/>
          </p:cNvPicPr>
          <p:nvPr/>
        </p:nvPicPr>
        <p:blipFill>
          <a:blip r:embed="rId3" cstate="print"/>
          <a:srcRect l="59219" t="50121" r="33221"/>
          <a:stretch>
            <a:fillRect/>
          </a:stretch>
        </p:blipFill>
        <p:spPr bwMode="auto">
          <a:xfrm>
            <a:off x="3923928" y="1052736"/>
            <a:ext cx="1224136" cy="2436466"/>
          </a:xfrm>
          <a:prstGeom prst="rect">
            <a:avLst/>
          </a:prstGeom>
          <a:noFill/>
        </p:spPr>
      </p:pic>
      <p:pic>
        <p:nvPicPr>
          <p:cNvPr id="6" name="Picture 4" descr="http://www.manga-news.com/public/News%202012/Janv/nintendo-mii.jpg"/>
          <p:cNvPicPr>
            <a:picLocks noChangeAspect="1" noChangeArrowheads="1"/>
          </p:cNvPicPr>
          <p:nvPr/>
        </p:nvPicPr>
        <p:blipFill>
          <a:blip r:embed="rId3" cstate="print"/>
          <a:srcRect l="22680" t="45944" r="68500"/>
          <a:stretch>
            <a:fillRect/>
          </a:stretch>
        </p:blipFill>
        <p:spPr bwMode="auto">
          <a:xfrm>
            <a:off x="2051720" y="1916832"/>
            <a:ext cx="1296144" cy="2396409"/>
          </a:xfrm>
          <a:prstGeom prst="rect">
            <a:avLst/>
          </a:prstGeom>
          <a:noFill/>
        </p:spPr>
      </p:pic>
      <p:pic>
        <p:nvPicPr>
          <p:cNvPr id="7" name="Picture 4" descr="http://www.manga-news.com/public/News%202012/Janv/nintendo-mii.jpg"/>
          <p:cNvPicPr>
            <a:picLocks noChangeAspect="1" noChangeArrowheads="1"/>
          </p:cNvPicPr>
          <p:nvPr/>
        </p:nvPicPr>
        <p:blipFill>
          <a:blip r:embed="rId3" cstate="print"/>
          <a:srcRect l="49139" t="54298" r="42041"/>
          <a:stretch>
            <a:fillRect/>
          </a:stretch>
        </p:blipFill>
        <p:spPr bwMode="auto">
          <a:xfrm>
            <a:off x="5724128" y="1772816"/>
            <a:ext cx="1439672" cy="2588121"/>
          </a:xfrm>
          <a:prstGeom prst="rect">
            <a:avLst/>
          </a:prstGeom>
          <a:noFill/>
        </p:spPr>
      </p:pic>
      <p:pic>
        <p:nvPicPr>
          <p:cNvPr id="13314" name="Picture 2" descr="http://iamyouasheisme.files.wordpress.com/2007/11/bridge_table.jpg"/>
          <p:cNvPicPr>
            <a:picLocks noChangeAspect="1" noChangeArrowheads="1"/>
          </p:cNvPicPr>
          <p:nvPr/>
        </p:nvPicPr>
        <p:blipFill>
          <a:blip r:embed="rId4" cstate="print"/>
          <a:srcRect t="5815"/>
          <a:stretch>
            <a:fillRect/>
          </a:stretch>
        </p:blipFill>
        <p:spPr bwMode="auto">
          <a:xfrm>
            <a:off x="3131840" y="2636912"/>
            <a:ext cx="2657475" cy="2332485"/>
          </a:xfrm>
          <a:prstGeom prst="rect">
            <a:avLst/>
          </a:prstGeom>
          <a:noFill/>
        </p:spPr>
      </p:pic>
      <p:sp>
        <p:nvSpPr>
          <p:cNvPr id="9" name="Rectangle 8"/>
          <p:cNvSpPr/>
          <p:nvPr/>
        </p:nvSpPr>
        <p:spPr>
          <a:xfrm>
            <a:off x="971600" y="476672"/>
            <a:ext cx="2232248" cy="1440160"/>
          </a:xfrm>
          <a:prstGeom prst="wedgeRectCallout">
            <a:avLst>
              <a:gd name="adj1" fmla="val 99336"/>
              <a:gd name="adj2" fmla="val 5761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je passe</a:t>
            </a:r>
          </a:p>
          <a:p>
            <a:br>
              <a:rPr lang="fr-FR" dirty="0">
                <a:sym typeface="Symbol"/>
              </a:rPr>
            </a:br>
            <a:endParaRPr lang="fr-FR" dirty="0"/>
          </a:p>
          <a:p>
            <a:br>
              <a:rPr lang="fr-FR" dirty="0"/>
            </a:br>
            <a:endParaRPr lang="fr-FR" dirty="0"/>
          </a:p>
        </p:txBody>
      </p:sp>
      <p:sp>
        <p:nvSpPr>
          <p:cNvPr id="10" name="Rectangle 9"/>
          <p:cNvSpPr/>
          <p:nvPr/>
        </p:nvSpPr>
        <p:spPr>
          <a:xfrm>
            <a:off x="7452320" y="2060848"/>
            <a:ext cx="1440160" cy="1440160"/>
          </a:xfrm>
          <a:prstGeom prst="wedgeRectCallout">
            <a:avLst>
              <a:gd name="adj1" fmla="val -118441"/>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je passe</a:t>
            </a:r>
          </a:p>
        </p:txBody>
      </p:sp>
      <p:sp>
        <p:nvSpPr>
          <p:cNvPr id="12" name="Rectangle 11"/>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4. j’ouvre</a:t>
            </a:r>
          </a:p>
          <a:p>
            <a:endParaRPr lang="fr-FR" dirty="0">
              <a:sym typeface="Symbol"/>
            </a:endParaRPr>
          </a:p>
        </p:txBody>
      </p:sp>
      <p:cxnSp>
        <p:nvCxnSpPr>
          <p:cNvPr id="14" name="Connecteur droit avec flèche 13"/>
          <p:cNvCxnSpPr/>
          <p:nvPr/>
        </p:nvCxnSpPr>
        <p:spPr>
          <a:xfrm flipV="1">
            <a:off x="1259632" y="4005064"/>
            <a:ext cx="108012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51520" y="4581128"/>
            <a:ext cx="1296144" cy="369332"/>
          </a:xfrm>
          <a:prstGeom prst="rect">
            <a:avLst/>
          </a:prstGeom>
          <a:noFill/>
        </p:spPr>
        <p:txBody>
          <a:bodyPr wrap="square" rtlCol="0">
            <a:spAutoFit/>
          </a:bodyPr>
          <a:lstStyle/>
          <a:p>
            <a:r>
              <a:rPr lang="fr-FR" dirty="0"/>
              <a:t>donneur</a:t>
            </a:r>
          </a:p>
        </p:txBody>
      </p:sp>
      <p:sp>
        <p:nvSpPr>
          <p:cNvPr id="13" name="ZoneTexte 12"/>
          <p:cNvSpPr txBox="1"/>
          <p:nvPr/>
        </p:nvSpPr>
        <p:spPr>
          <a:xfrm>
            <a:off x="7020272" y="188640"/>
            <a:ext cx="1728192" cy="369332"/>
          </a:xfrm>
          <a:prstGeom prst="rect">
            <a:avLst/>
          </a:prstGeom>
          <a:noFill/>
        </p:spPr>
        <p:txBody>
          <a:bodyPr wrap="square" rtlCol="0">
            <a:spAutoFit/>
          </a:bodyPr>
          <a:lstStyle/>
          <a:p>
            <a:r>
              <a:rPr lang="fr-FR" dirty="0"/>
              <a:t>donne 3.1.4.</a:t>
            </a:r>
          </a:p>
        </p:txBody>
      </p:sp>
      <p:pic>
        <p:nvPicPr>
          <p:cNvPr id="3074" name="Picture 2"/>
          <p:cNvPicPr>
            <a:picLocks noChangeAspect="1" noChangeArrowheads="1"/>
          </p:cNvPicPr>
          <p:nvPr/>
        </p:nvPicPr>
        <p:blipFill>
          <a:blip r:embed="rId5" cstate="print"/>
          <a:srcRect/>
          <a:stretch>
            <a:fillRect/>
          </a:stretch>
        </p:blipFill>
        <p:spPr bwMode="auto">
          <a:xfrm>
            <a:off x="1763688" y="4941168"/>
            <a:ext cx="5244656" cy="1364837"/>
          </a:xfrm>
          <a:prstGeom prst="rect">
            <a:avLst/>
          </a:prstGeom>
          <a:noFill/>
          <a:ln w="9525">
            <a:noFill/>
            <a:miter lim="800000"/>
            <a:headEnd/>
            <a:tailEnd/>
          </a:ln>
        </p:spPr>
      </p:pic>
      <p:sp>
        <p:nvSpPr>
          <p:cNvPr id="19" name="Rectangle 18"/>
          <p:cNvSpPr/>
          <p:nvPr/>
        </p:nvSpPr>
        <p:spPr>
          <a:xfrm>
            <a:off x="323528" y="2708920"/>
            <a:ext cx="1440160" cy="1440160"/>
          </a:xfrm>
          <a:prstGeom prst="wedgeRectCallout">
            <a:avLst>
              <a:gd name="adj1" fmla="val 108996"/>
              <a:gd name="adj2" fmla="val -3146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p:txBody>
      </p:sp>
      <p:sp>
        <p:nvSpPr>
          <p:cNvPr id="18" name="Rectangle 17"/>
          <p:cNvSpPr/>
          <p:nvPr/>
        </p:nvSpPr>
        <p:spPr>
          <a:xfrm>
            <a:off x="971600" y="476672"/>
            <a:ext cx="2232248" cy="1440160"/>
          </a:xfrm>
          <a:prstGeom prst="wedgeRectCallout">
            <a:avLst>
              <a:gd name="adj1" fmla="val 99336"/>
              <a:gd name="adj2" fmla="val 5761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je passe</a:t>
            </a:r>
          </a:p>
          <a:p>
            <a:r>
              <a:rPr lang="fr-FR" dirty="0"/>
              <a:t>5. j’ai  2 cartes  à </a:t>
            </a:r>
            <a:r>
              <a:rPr lang="fr-FR" dirty="0">
                <a:solidFill>
                  <a:schemeClr val="tx1"/>
                </a:solidFill>
                <a:sym typeface="Symbol"/>
              </a:rPr>
              <a:t></a:t>
            </a:r>
          </a:p>
          <a:p>
            <a:br>
              <a:rPr lang="fr-FR" dirty="0">
                <a:sym typeface="Symbol"/>
              </a:rPr>
            </a:br>
            <a:endParaRPr lang="fr-FR" dirty="0"/>
          </a:p>
          <a:p>
            <a:br>
              <a:rPr lang="fr-FR" dirty="0"/>
            </a:br>
            <a:endParaRPr lang="fr-FR" dirty="0"/>
          </a:p>
        </p:txBody>
      </p:sp>
      <p:sp>
        <p:nvSpPr>
          <p:cNvPr id="20" name="Rectangle 19"/>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4. j’ouvre</a:t>
            </a:r>
          </a:p>
          <a:p>
            <a:r>
              <a:rPr lang="fr-FR" dirty="0"/>
              <a:t>6.pas atout </a:t>
            </a:r>
            <a:r>
              <a:rPr lang="fr-FR" dirty="0">
                <a:solidFill>
                  <a:schemeClr val="tx1"/>
                </a:solidFill>
                <a:sym typeface="Symbol"/>
              </a:rPr>
              <a:t></a:t>
            </a:r>
          </a:p>
          <a:p>
            <a:endParaRPr lang="fr-FR" dirty="0">
              <a:sym typeface="Symbol"/>
            </a:endParaRPr>
          </a:p>
        </p:txBody>
      </p:sp>
      <p:sp>
        <p:nvSpPr>
          <p:cNvPr id="21" name="Rectangle 20"/>
          <p:cNvSpPr/>
          <p:nvPr/>
        </p:nvSpPr>
        <p:spPr>
          <a:xfrm>
            <a:off x="971600" y="476672"/>
            <a:ext cx="2232248" cy="1440160"/>
          </a:xfrm>
          <a:prstGeom prst="wedgeRectCallout">
            <a:avLst>
              <a:gd name="adj1" fmla="val 99336"/>
              <a:gd name="adj2" fmla="val 5761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je passe</a:t>
            </a:r>
          </a:p>
          <a:p>
            <a:r>
              <a:rPr lang="fr-FR" dirty="0"/>
              <a:t>5. j’ai  2 cartes  à </a:t>
            </a:r>
            <a:r>
              <a:rPr lang="fr-FR" dirty="0">
                <a:solidFill>
                  <a:schemeClr val="tx1"/>
                </a:solidFill>
                <a:sym typeface="Symbol"/>
              </a:rPr>
              <a:t></a:t>
            </a:r>
          </a:p>
          <a:p>
            <a:r>
              <a:rPr lang="fr-FR" dirty="0"/>
              <a:t>7. j’ai  4 cartes  à </a:t>
            </a:r>
            <a:r>
              <a:rPr lang="fr-FR" dirty="0">
                <a:solidFill>
                  <a:srgbClr val="FF0000"/>
                </a:solidFill>
                <a:sym typeface="Symbol"/>
              </a:rPr>
              <a:t></a:t>
            </a:r>
            <a:br>
              <a:rPr lang="fr-FR" dirty="0">
                <a:sym typeface="Symbol"/>
              </a:rPr>
            </a:br>
            <a:br>
              <a:rPr lang="fr-FR" dirty="0">
                <a:sym typeface="Symbol"/>
              </a:rPr>
            </a:br>
            <a:endParaRPr lang="fr-FR" dirty="0"/>
          </a:p>
          <a:p>
            <a:br>
              <a:rPr lang="fr-FR" dirty="0"/>
            </a:br>
            <a:endParaRPr lang="fr-FR" dirty="0"/>
          </a:p>
        </p:txBody>
      </p:sp>
      <p:sp>
        <p:nvSpPr>
          <p:cNvPr id="22" name="Rectangle 21"/>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4. j’ouvre</a:t>
            </a:r>
          </a:p>
          <a:p>
            <a:r>
              <a:rPr lang="fr-FR" dirty="0"/>
              <a:t>6.pas atout </a:t>
            </a:r>
            <a:r>
              <a:rPr lang="fr-FR" dirty="0">
                <a:solidFill>
                  <a:schemeClr val="tx1"/>
                </a:solidFill>
                <a:sym typeface="Symbol"/>
              </a:rPr>
              <a:t></a:t>
            </a:r>
          </a:p>
          <a:p>
            <a:r>
              <a:rPr lang="fr-FR" dirty="0"/>
              <a:t>8.atout </a:t>
            </a:r>
            <a:r>
              <a:rPr lang="fr-FR" dirty="0">
                <a:solidFill>
                  <a:srgbClr val="FF0000"/>
                </a:solidFill>
                <a:sym typeface="Symbol"/>
              </a:rPr>
              <a:t></a:t>
            </a:r>
            <a:endParaRPr lang="fr-FR" dirty="0">
              <a:solidFill>
                <a:schemeClr val="tx1"/>
              </a:solidFill>
              <a:sym typeface="Symbol"/>
            </a:endParaRPr>
          </a:p>
          <a:p>
            <a:endParaRPr lang="fr-FR" dirty="0">
              <a:sym typeface="Symbol"/>
            </a:endParaRPr>
          </a:p>
        </p:txBody>
      </p:sp>
      <p:sp>
        <p:nvSpPr>
          <p:cNvPr id="16" name="Rectangle 15"/>
          <p:cNvSpPr/>
          <p:nvPr/>
        </p:nvSpPr>
        <p:spPr>
          <a:xfrm>
            <a:off x="971600" y="476672"/>
            <a:ext cx="2232248" cy="1440160"/>
          </a:xfrm>
          <a:prstGeom prst="wedgeRectCallout">
            <a:avLst>
              <a:gd name="adj1" fmla="val 99336"/>
              <a:gd name="adj2" fmla="val 57615"/>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je passe</a:t>
            </a:r>
          </a:p>
          <a:p>
            <a:r>
              <a:rPr lang="fr-FR" dirty="0"/>
              <a:t>5. j’ai  2 cartes  à </a:t>
            </a:r>
            <a:r>
              <a:rPr lang="fr-FR" dirty="0">
                <a:solidFill>
                  <a:schemeClr val="tx1"/>
                </a:solidFill>
                <a:sym typeface="Symbol"/>
              </a:rPr>
              <a:t></a:t>
            </a:r>
          </a:p>
          <a:p>
            <a:r>
              <a:rPr lang="fr-FR" dirty="0"/>
              <a:t>7. j’ai  4 cartes  à </a:t>
            </a:r>
            <a:r>
              <a:rPr lang="fr-FR" dirty="0">
                <a:solidFill>
                  <a:srgbClr val="FF0000"/>
                </a:solidFill>
                <a:sym typeface="Symbol"/>
              </a:rPr>
              <a:t></a:t>
            </a:r>
            <a:br>
              <a:rPr lang="fr-FR" dirty="0">
                <a:sym typeface="Symbol"/>
              </a:rPr>
            </a:br>
            <a:r>
              <a:rPr lang="fr-FR" dirty="0">
                <a:sym typeface="Symbol"/>
              </a:rPr>
              <a:t>9</a:t>
            </a:r>
            <a:r>
              <a:rPr lang="fr-FR" dirty="0"/>
              <a:t>. j’ai  10H</a:t>
            </a:r>
            <a:br>
              <a:rPr lang="fr-FR" dirty="0">
                <a:sym typeface="Symbol"/>
              </a:rPr>
            </a:br>
            <a:endParaRPr lang="fr-FR" dirty="0"/>
          </a:p>
          <a:p>
            <a:br>
              <a:rPr lang="fr-FR" dirty="0"/>
            </a:br>
            <a:endParaRPr lang="fr-FR" dirty="0"/>
          </a:p>
        </p:txBody>
      </p:sp>
      <p:sp>
        <p:nvSpPr>
          <p:cNvPr id="17" name="Rectangle 16"/>
          <p:cNvSpPr/>
          <p:nvPr/>
        </p:nvSpPr>
        <p:spPr>
          <a:xfrm>
            <a:off x="7380312" y="486916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4. j’ouvre</a:t>
            </a:r>
          </a:p>
          <a:p>
            <a:r>
              <a:rPr lang="fr-FR" dirty="0"/>
              <a:t>6.pas atout </a:t>
            </a:r>
            <a:r>
              <a:rPr lang="fr-FR" dirty="0">
                <a:solidFill>
                  <a:schemeClr val="tx1"/>
                </a:solidFill>
                <a:sym typeface="Symbol"/>
              </a:rPr>
              <a:t></a:t>
            </a:r>
          </a:p>
          <a:p>
            <a:r>
              <a:rPr lang="fr-FR" dirty="0"/>
              <a:t>8.atout </a:t>
            </a:r>
            <a:r>
              <a:rPr lang="fr-FR" dirty="0">
                <a:solidFill>
                  <a:srgbClr val="FF0000"/>
                </a:solidFill>
                <a:sym typeface="Symbol"/>
              </a:rPr>
              <a:t></a:t>
            </a:r>
            <a:br>
              <a:rPr lang="fr-FR" dirty="0">
                <a:sym typeface="Symbol"/>
              </a:rPr>
            </a:br>
            <a:r>
              <a:rPr lang="fr-FR" dirty="0"/>
              <a:t>10. je joue </a:t>
            </a:r>
            <a:r>
              <a:rPr lang="fr-FR" dirty="0">
                <a:solidFill>
                  <a:srgbClr val="FF0000"/>
                </a:solidFill>
              </a:rPr>
              <a:t>2</a:t>
            </a:r>
            <a:r>
              <a:rPr lang="fr-FR" dirty="0">
                <a:solidFill>
                  <a:srgbClr val="FF0000"/>
                </a:solidFill>
                <a:sym typeface="Symbol"/>
              </a:rPr>
              <a:t></a:t>
            </a:r>
            <a:endParaRPr lang="fr-FR" dirty="0">
              <a:solidFill>
                <a:schemeClr val="tx1"/>
              </a:solidFill>
              <a:sym typeface="Symbol"/>
            </a:endParaRPr>
          </a:p>
          <a:p>
            <a:endParaRPr lang="fr-FR" dirty="0">
              <a:sym typeface="Symbol"/>
            </a:endParaRPr>
          </a:p>
        </p:txBody>
      </p:sp>
    </p:spTree>
    <p:extLst>
      <p:ext uri="{BB962C8B-B14F-4D97-AF65-F5344CB8AC3E}">
        <p14:creationId xmlns:p14="http://schemas.microsoft.com/office/powerpoint/2010/main" val="354863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9" grpId="0" animBg="1"/>
      <p:bldP spid="18" grpId="0" animBg="1"/>
      <p:bldP spid="20" grpId="0" animBg="1"/>
      <p:bldP spid="21" grpId="0" animBg="1"/>
      <p:bldP spid="22"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www.manga-news.com/public/News%202012/Janv/nintendo-mii.jpg"/>
          <p:cNvPicPr>
            <a:picLocks noChangeAspect="1" noChangeArrowheads="1"/>
          </p:cNvPicPr>
          <p:nvPr/>
        </p:nvPicPr>
        <p:blipFill>
          <a:blip r:embed="rId3" cstate="print"/>
          <a:srcRect l="59219" t="50121" r="33221"/>
          <a:stretch>
            <a:fillRect/>
          </a:stretch>
        </p:blipFill>
        <p:spPr bwMode="auto">
          <a:xfrm>
            <a:off x="3923928" y="1052736"/>
            <a:ext cx="1224136" cy="2436466"/>
          </a:xfrm>
          <a:prstGeom prst="rect">
            <a:avLst/>
          </a:prstGeom>
          <a:noFill/>
        </p:spPr>
      </p:pic>
      <p:pic>
        <p:nvPicPr>
          <p:cNvPr id="6" name="Picture 4" descr="http://www.manga-news.com/public/News%202012/Janv/nintendo-mii.jpg"/>
          <p:cNvPicPr>
            <a:picLocks noChangeAspect="1" noChangeArrowheads="1"/>
          </p:cNvPicPr>
          <p:nvPr/>
        </p:nvPicPr>
        <p:blipFill>
          <a:blip r:embed="rId3" cstate="print"/>
          <a:srcRect l="22680" t="45944" r="68500"/>
          <a:stretch>
            <a:fillRect/>
          </a:stretch>
        </p:blipFill>
        <p:spPr bwMode="auto">
          <a:xfrm>
            <a:off x="2051720" y="1916832"/>
            <a:ext cx="1296144" cy="2396409"/>
          </a:xfrm>
          <a:prstGeom prst="rect">
            <a:avLst/>
          </a:prstGeom>
          <a:noFill/>
        </p:spPr>
      </p:pic>
      <p:pic>
        <p:nvPicPr>
          <p:cNvPr id="7" name="Picture 4" descr="http://www.manga-news.com/public/News%202012/Janv/nintendo-mii.jpg"/>
          <p:cNvPicPr>
            <a:picLocks noChangeAspect="1" noChangeArrowheads="1"/>
          </p:cNvPicPr>
          <p:nvPr/>
        </p:nvPicPr>
        <p:blipFill>
          <a:blip r:embed="rId3" cstate="print"/>
          <a:srcRect l="49139" t="54298" r="42041"/>
          <a:stretch>
            <a:fillRect/>
          </a:stretch>
        </p:blipFill>
        <p:spPr bwMode="auto">
          <a:xfrm>
            <a:off x="5724128" y="1772816"/>
            <a:ext cx="1439672" cy="2588121"/>
          </a:xfrm>
          <a:prstGeom prst="rect">
            <a:avLst/>
          </a:prstGeom>
          <a:noFill/>
        </p:spPr>
      </p:pic>
      <p:pic>
        <p:nvPicPr>
          <p:cNvPr id="13314" name="Picture 2" descr="http://iamyouasheisme.files.wordpress.com/2007/11/bridge_table.jpg"/>
          <p:cNvPicPr>
            <a:picLocks noChangeAspect="1" noChangeArrowheads="1"/>
          </p:cNvPicPr>
          <p:nvPr/>
        </p:nvPicPr>
        <p:blipFill>
          <a:blip r:embed="rId4" cstate="print"/>
          <a:srcRect t="5815"/>
          <a:stretch>
            <a:fillRect/>
          </a:stretch>
        </p:blipFill>
        <p:spPr bwMode="auto">
          <a:xfrm>
            <a:off x="3131840" y="2636912"/>
            <a:ext cx="2657475" cy="2332485"/>
          </a:xfrm>
          <a:prstGeom prst="rect">
            <a:avLst/>
          </a:prstGeom>
          <a:noFill/>
        </p:spPr>
      </p:pic>
      <p:sp>
        <p:nvSpPr>
          <p:cNvPr id="9" name="Rectangle 8"/>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endParaRPr lang="fr-FR" dirty="0">
              <a:sym typeface="Symbol"/>
            </a:endParaRPr>
          </a:p>
          <a:p>
            <a:br>
              <a:rPr lang="fr-FR" dirty="0"/>
            </a:br>
            <a:endParaRPr lang="fr-FR" dirty="0"/>
          </a:p>
        </p:txBody>
      </p:sp>
      <p:sp>
        <p:nvSpPr>
          <p:cNvPr id="10" name="Rectangle 9"/>
          <p:cNvSpPr/>
          <p:nvPr/>
        </p:nvSpPr>
        <p:spPr>
          <a:xfrm>
            <a:off x="7452320" y="2060848"/>
            <a:ext cx="1440160" cy="1440160"/>
          </a:xfrm>
          <a:prstGeom prst="wedgeRectCallout">
            <a:avLst>
              <a:gd name="adj1" fmla="val -118441"/>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2. je passe</a:t>
            </a:r>
          </a:p>
        </p:txBody>
      </p:sp>
      <p:sp>
        <p:nvSpPr>
          <p:cNvPr id="12" name="Rectangle 11"/>
          <p:cNvSpPr/>
          <p:nvPr/>
        </p:nvSpPr>
        <p:spPr>
          <a:xfrm>
            <a:off x="7380312" y="4437112"/>
            <a:ext cx="158417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endParaRPr lang="fr-FR" dirty="0">
              <a:solidFill>
                <a:schemeClr val="tx1"/>
              </a:solidFill>
              <a:sym typeface="Symbol"/>
            </a:endParaRPr>
          </a:p>
          <a:p>
            <a:endParaRPr lang="fr-FR" dirty="0">
              <a:sym typeface="Symbol"/>
            </a:endParaRPr>
          </a:p>
        </p:txBody>
      </p:sp>
      <p:sp>
        <p:nvSpPr>
          <p:cNvPr id="13" name="ZoneTexte 12"/>
          <p:cNvSpPr txBox="1"/>
          <p:nvPr/>
        </p:nvSpPr>
        <p:spPr>
          <a:xfrm>
            <a:off x="7020272" y="188640"/>
            <a:ext cx="2123728" cy="369332"/>
          </a:xfrm>
          <a:prstGeom prst="rect">
            <a:avLst/>
          </a:prstGeom>
          <a:noFill/>
        </p:spPr>
        <p:txBody>
          <a:bodyPr wrap="square" rtlCol="0">
            <a:spAutoFit/>
          </a:bodyPr>
          <a:lstStyle/>
          <a:p>
            <a:r>
              <a:rPr lang="fr-FR" dirty="0"/>
              <a:t>donne 2.2.1.</a:t>
            </a:r>
          </a:p>
        </p:txBody>
      </p:sp>
      <p:cxnSp>
        <p:nvCxnSpPr>
          <p:cNvPr id="19" name="Connecteur droit avec flèche 18"/>
          <p:cNvCxnSpPr/>
          <p:nvPr/>
        </p:nvCxnSpPr>
        <p:spPr>
          <a:xfrm flipH="1">
            <a:off x="5148064" y="1124744"/>
            <a:ext cx="11521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6444208" y="908720"/>
            <a:ext cx="1296144" cy="369332"/>
          </a:xfrm>
          <a:prstGeom prst="rect">
            <a:avLst/>
          </a:prstGeom>
          <a:noFill/>
        </p:spPr>
        <p:txBody>
          <a:bodyPr wrap="square" rtlCol="0">
            <a:spAutoFit/>
          </a:bodyPr>
          <a:lstStyle/>
          <a:p>
            <a:r>
              <a:rPr lang="fr-FR" dirty="0"/>
              <a:t>donneur</a:t>
            </a:r>
          </a:p>
        </p:txBody>
      </p:sp>
      <p:pic>
        <p:nvPicPr>
          <p:cNvPr id="5122" name="Picture 2"/>
          <p:cNvPicPr>
            <a:picLocks noChangeAspect="1" noChangeArrowheads="1"/>
          </p:cNvPicPr>
          <p:nvPr/>
        </p:nvPicPr>
        <p:blipFill>
          <a:blip r:embed="rId5" cstate="print"/>
          <a:srcRect/>
          <a:stretch>
            <a:fillRect/>
          </a:stretch>
        </p:blipFill>
        <p:spPr bwMode="auto">
          <a:xfrm>
            <a:off x="1775616" y="4941168"/>
            <a:ext cx="5244656" cy="1364837"/>
          </a:xfrm>
          <a:prstGeom prst="rect">
            <a:avLst/>
          </a:prstGeom>
          <a:noFill/>
          <a:ln w="9525">
            <a:noFill/>
            <a:miter lim="800000"/>
            <a:headEnd/>
            <a:tailEnd/>
          </a:ln>
        </p:spPr>
      </p:pic>
      <p:sp>
        <p:nvSpPr>
          <p:cNvPr id="17" name="Rectangle 16"/>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4 cartes  à </a:t>
            </a:r>
            <a:r>
              <a:rPr lang="fr-FR" dirty="0">
                <a:solidFill>
                  <a:schemeClr val="tx1"/>
                </a:solidFill>
                <a:sym typeface="Symbol"/>
              </a:rPr>
              <a:t></a:t>
            </a:r>
          </a:p>
          <a:p>
            <a:endParaRPr lang="fr-FR" dirty="0">
              <a:sym typeface="Symbol"/>
            </a:endParaRPr>
          </a:p>
          <a:p>
            <a:br>
              <a:rPr lang="fr-FR" dirty="0"/>
            </a:br>
            <a:endParaRPr lang="fr-FR" dirty="0"/>
          </a:p>
        </p:txBody>
      </p:sp>
      <p:sp>
        <p:nvSpPr>
          <p:cNvPr id="18" name="Rectangle 17"/>
          <p:cNvSpPr/>
          <p:nvPr/>
        </p:nvSpPr>
        <p:spPr>
          <a:xfrm>
            <a:off x="7380312" y="4437112"/>
            <a:ext cx="158417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endParaRPr lang="fr-FR" dirty="0">
              <a:solidFill>
                <a:schemeClr val="tx1"/>
              </a:solidFill>
              <a:sym typeface="Symbol"/>
            </a:endParaRPr>
          </a:p>
          <a:p>
            <a:endParaRPr lang="fr-FR" dirty="0">
              <a:sym typeface="Symbol"/>
            </a:endParaRPr>
          </a:p>
        </p:txBody>
      </p:sp>
      <p:sp>
        <p:nvSpPr>
          <p:cNvPr id="22" name="Rectangle 21"/>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4 cartes  à </a:t>
            </a:r>
            <a:r>
              <a:rPr lang="fr-FR" dirty="0">
                <a:solidFill>
                  <a:schemeClr val="tx1"/>
                </a:solidFill>
                <a:sym typeface="Symbol"/>
              </a:rPr>
              <a:t></a:t>
            </a:r>
          </a:p>
          <a:p>
            <a:r>
              <a:rPr lang="fr-FR" dirty="0"/>
              <a:t>6. j’ai  3 cartes  à </a:t>
            </a:r>
            <a:r>
              <a:rPr lang="fr-FR" dirty="0">
                <a:solidFill>
                  <a:srgbClr val="FF0000"/>
                </a:solidFill>
                <a:sym typeface="Symbol"/>
              </a:rPr>
              <a:t></a:t>
            </a:r>
            <a:br>
              <a:rPr lang="fr-FR" dirty="0">
                <a:sym typeface="Symbol"/>
              </a:rPr>
            </a:br>
            <a:endParaRPr lang="fr-FR" dirty="0">
              <a:sym typeface="Symbol"/>
            </a:endParaRPr>
          </a:p>
          <a:p>
            <a:br>
              <a:rPr lang="fr-FR" dirty="0"/>
            </a:br>
            <a:endParaRPr lang="fr-FR" dirty="0"/>
          </a:p>
        </p:txBody>
      </p:sp>
      <p:sp>
        <p:nvSpPr>
          <p:cNvPr id="23" name="Rectangle 22"/>
          <p:cNvSpPr/>
          <p:nvPr/>
        </p:nvSpPr>
        <p:spPr>
          <a:xfrm>
            <a:off x="7380312" y="4437112"/>
            <a:ext cx="158417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endParaRPr lang="fr-FR" dirty="0">
              <a:solidFill>
                <a:schemeClr val="tx1"/>
              </a:solidFill>
              <a:sym typeface="Symbol"/>
            </a:endParaRPr>
          </a:p>
          <a:p>
            <a:endParaRPr lang="fr-FR" dirty="0">
              <a:sym typeface="Symbol"/>
            </a:endParaRPr>
          </a:p>
        </p:txBody>
      </p:sp>
      <p:sp>
        <p:nvSpPr>
          <p:cNvPr id="24" name="Rectangle 23"/>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4 cartes  à </a:t>
            </a:r>
            <a:r>
              <a:rPr lang="fr-FR" dirty="0">
                <a:solidFill>
                  <a:schemeClr val="tx1"/>
                </a:solidFill>
                <a:sym typeface="Symbol"/>
              </a:rPr>
              <a:t></a:t>
            </a:r>
          </a:p>
          <a:p>
            <a:r>
              <a:rPr lang="fr-FR" dirty="0"/>
              <a:t>6. j’ai  3 cartes  à </a:t>
            </a:r>
            <a:r>
              <a:rPr lang="fr-FR" dirty="0">
                <a:solidFill>
                  <a:srgbClr val="FF0000"/>
                </a:solidFill>
                <a:sym typeface="Symbol"/>
              </a:rPr>
              <a:t></a:t>
            </a:r>
            <a:br>
              <a:rPr lang="fr-FR" dirty="0">
                <a:sym typeface="Symbol"/>
              </a:rPr>
            </a:br>
            <a:r>
              <a:rPr lang="fr-FR" dirty="0">
                <a:sym typeface="Symbol"/>
              </a:rPr>
              <a:t>8</a:t>
            </a:r>
            <a:r>
              <a:rPr lang="fr-FR" dirty="0"/>
              <a:t>. j’ai  3 cartes  à </a:t>
            </a:r>
            <a:r>
              <a:rPr lang="fr-FR" dirty="0">
                <a:solidFill>
                  <a:srgbClr val="FF0000"/>
                </a:solidFill>
                <a:sym typeface="Symbol"/>
              </a:rPr>
              <a:t></a:t>
            </a:r>
            <a:br>
              <a:rPr lang="fr-FR" dirty="0">
                <a:sym typeface="Symbol"/>
              </a:rPr>
            </a:br>
            <a:endParaRPr lang="fr-FR" dirty="0">
              <a:sym typeface="Symbol"/>
            </a:endParaRPr>
          </a:p>
          <a:p>
            <a:br>
              <a:rPr lang="fr-FR" dirty="0"/>
            </a:br>
            <a:endParaRPr lang="fr-FR" dirty="0"/>
          </a:p>
        </p:txBody>
      </p:sp>
      <p:sp>
        <p:nvSpPr>
          <p:cNvPr id="25" name="Rectangle 24"/>
          <p:cNvSpPr/>
          <p:nvPr/>
        </p:nvSpPr>
        <p:spPr>
          <a:xfrm>
            <a:off x="7380312" y="4437112"/>
            <a:ext cx="158417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r>
              <a:rPr lang="fr-FR" dirty="0">
                <a:sym typeface="Symbol"/>
              </a:rPr>
              <a:t>9</a:t>
            </a:r>
            <a:r>
              <a:rPr lang="fr-FR" dirty="0"/>
              <a:t>.pas atout </a:t>
            </a:r>
            <a:r>
              <a:rPr lang="fr-FR" dirty="0">
                <a:solidFill>
                  <a:srgbClr val="FF0000"/>
                </a:solidFill>
                <a:sym typeface="Symbol"/>
              </a:rPr>
              <a:t></a:t>
            </a:r>
            <a:br>
              <a:rPr lang="fr-FR" dirty="0">
                <a:sym typeface="Symbol"/>
              </a:rPr>
            </a:br>
            <a:endParaRPr lang="fr-FR" dirty="0">
              <a:solidFill>
                <a:schemeClr val="tx1"/>
              </a:solidFill>
              <a:sym typeface="Symbol"/>
            </a:endParaRPr>
          </a:p>
          <a:p>
            <a:endParaRPr lang="fr-FR" dirty="0">
              <a:sym typeface="Symbol"/>
            </a:endParaRPr>
          </a:p>
        </p:txBody>
      </p:sp>
      <p:sp>
        <p:nvSpPr>
          <p:cNvPr id="27" name="Rectangle 26"/>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4 cartes  à </a:t>
            </a:r>
            <a:r>
              <a:rPr lang="fr-FR" dirty="0">
                <a:solidFill>
                  <a:schemeClr val="tx1"/>
                </a:solidFill>
                <a:sym typeface="Symbol"/>
              </a:rPr>
              <a:t></a:t>
            </a:r>
          </a:p>
          <a:p>
            <a:r>
              <a:rPr lang="fr-FR" dirty="0"/>
              <a:t>6. j’ai  3 cartes  à </a:t>
            </a:r>
            <a:r>
              <a:rPr lang="fr-FR" dirty="0">
                <a:solidFill>
                  <a:srgbClr val="FF0000"/>
                </a:solidFill>
                <a:sym typeface="Symbol"/>
              </a:rPr>
              <a:t></a:t>
            </a:r>
            <a:br>
              <a:rPr lang="fr-FR" dirty="0">
                <a:sym typeface="Symbol"/>
              </a:rPr>
            </a:br>
            <a:r>
              <a:rPr lang="fr-FR" dirty="0">
                <a:sym typeface="Symbol"/>
              </a:rPr>
              <a:t>8</a:t>
            </a:r>
            <a:r>
              <a:rPr lang="fr-FR" dirty="0"/>
              <a:t>. j’ai  3 cartes  à </a:t>
            </a:r>
            <a:r>
              <a:rPr lang="fr-FR" dirty="0">
                <a:solidFill>
                  <a:srgbClr val="FF0000"/>
                </a:solidFill>
                <a:sym typeface="Symbol"/>
              </a:rPr>
              <a:t></a:t>
            </a:r>
            <a:br>
              <a:rPr lang="fr-FR" dirty="0">
                <a:sym typeface="Symbol"/>
              </a:rPr>
            </a:br>
            <a:r>
              <a:rPr lang="fr-FR" dirty="0">
                <a:sym typeface="Symbol"/>
              </a:rPr>
              <a:t>10</a:t>
            </a:r>
            <a:r>
              <a:rPr lang="fr-FR" dirty="0"/>
              <a:t>. j’ai  3 cartes  à </a:t>
            </a:r>
            <a:r>
              <a:rPr lang="fr-FR" dirty="0">
                <a:solidFill>
                  <a:schemeClr val="tx1"/>
                </a:solidFill>
                <a:sym typeface="Symbol"/>
              </a:rPr>
              <a:t></a:t>
            </a:r>
          </a:p>
          <a:p>
            <a:endParaRPr lang="fr-FR" dirty="0">
              <a:sym typeface="Symbol"/>
            </a:endParaRPr>
          </a:p>
          <a:p>
            <a:br>
              <a:rPr lang="fr-FR" dirty="0"/>
            </a:br>
            <a:endParaRPr lang="fr-FR" dirty="0"/>
          </a:p>
        </p:txBody>
      </p:sp>
      <p:sp>
        <p:nvSpPr>
          <p:cNvPr id="28" name="Rectangle 27"/>
          <p:cNvSpPr/>
          <p:nvPr/>
        </p:nvSpPr>
        <p:spPr>
          <a:xfrm>
            <a:off x="7380312" y="4437112"/>
            <a:ext cx="158417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r>
              <a:rPr lang="fr-FR" dirty="0">
                <a:sym typeface="Symbol"/>
              </a:rPr>
              <a:t>9</a:t>
            </a:r>
            <a:r>
              <a:rPr lang="fr-FR" dirty="0"/>
              <a:t>.pas atout </a:t>
            </a:r>
            <a:r>
              <a:rPr lang="fr-FR" dirty="0">
                <a:solidFill>
                  <a:srgbClr val="FF0000"/>
                </a:solidFill>
                <a:sym typeface="Symbol"/>
              </a:rPr>
              <a:t></a:t>
            </a:r>
            <a:br>
              <a:rPr lang="fr-FR" dirty="0">
                <a:sym typeface="Symbol"/>
              </a:rPr>
            </a:br>
            <a:r>
              <a:rPr lang="fr-FR" dirty="0">
                <a:sym typeface="Symbol"/>
              </a:rPr>
              <a:t>11</a:t>
            </a:r>
            <a:r>
              <a:rPr lang="fr-FR" dirty="0"/>
              <a:t>.pas atout </a:t>
            </a:r>
            <a:r>
              <a:rPr lang="fr-FR" dirty="0">
                <a:solidFill>
                  <a:schemeClr val="tx1"/>
                </a:solidFill>
                <a:sym typeface="Symbol"/>
              </a:rPr>
              <a:t></a:t>
            </a:r>
          </a:p>
          <a:p>
            <a:endParaRPr lang="fr-FR" dirty="0">
              <a:solidFill>
                <a:schemeClr val="tx1"/>
              </a:solidFill>
              <a:sym typeface="Symbol"/>
            </a:endParaRPr>
          </a:p>
          <a:p>
            <a:endParaRPr lang="fr-FR" dirty="0">
              <a:sym typeface="Symbol"/>
            </a:endParaRPr>
          </a:p>
        </p:txBody>
      </p:sp>
      <p:sp>
        <p:nvSpPr>
          <p:cNvPr id="14" name="Rectangle 13"/>
          <p:cNvSpPr/>
          <p:nvPr/>
        </p:nvSpPr>
        <p:spPr>
          <a:xfrm>
            <a:off x="971600" y="188640"/>
            <a:ext cx="2232248" cy="1800200"/>
          </a:xfrm>
          <a:prstGeom prst="wedgeRectCallout">
            <a:avLst>
              <a:gd name="adj1" fmla="val 99336"/>
              <a:gd name="adj2" fmla="val 52700"/>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1. je passe</a:t>
            </a:r>
          </a:p>
          <a:p>
            <a:r>
              <a:rPr lang="fr-FR" dirty="0"/>
              <a:t>4. j’ai  4 cartes  à </a:t>
            </a:r>
            <a:r>
              <a:rPr lang="fr-FR" dirty="0">
                <a:solidFill>
                  <a:schemeClr val="tx1"/>
                </a:solidFill>
                <a:sym typeface="Symbol"/>
              </a:rPr>
              <a:t></a:t>
            </a:r>
          </a:p>
          <a:p>
            <a:r>
              <a:rPr lang="fr-FR" dirty="0"/>
              <a:t>6. j’ai  3 cartes  à </a:t>
            </a:r>
            <a:r>
              <a:rPr lang="fr-FR" dirty="0">
                <a:solidFill>
                  <a:srgbClr val="FF0000"/>
                </a:solidFill>
                <a:sym typeface="Symbol"/>
              </a:rPr>
              <a:t></a:t>
            </a:r>
            <a:br>
              <a:rPr lang="fr-FR" dirty="0">
                <a:sym typeface="Symbol"/>
              </a:rPr>
            </a:br>
            <a:r>
              <a:rPr lang="fr-FR" dirty="0">
                <a:sym typeface="Symbol"/>
              </a:rPr>
              <a:t>8</a:t>
            </a:r>
            <a:r>
              <a:rPr lang="fr-FR" dirty="0"/>
              <a:t>. j’ai  3 cartes  à </a:t>
            </a:r>
            <a:r>
              <a:rPr lang="fr-FR" dirty="0">
                <a:solidFill>
                  <a:srgbClr val="FF0000"/>
                </a:solidFill>
                <a:sym typeface="Symbol"/>
              </a:rPr>
              <a:t></a:t>
            </a:r>
            <a:br>
              <a:rPr lang="fr-FR" dirty="0">
                <a:sym typeface="Symbol"/>
              </a:rPr>
            </a:br>
            <a:r>
              <a:rPr lang="fr-FR" dirty="0">
                <a:sym typeface="Symbol"/>
              </a:rPr>
              <a:t>10</a:t>
            </a:r>
            <a:r>
              <a:rPr lang="fr-FR" dirty="0"/>
              <a:t>. j’ai  3 cartes  à </a:t>
            </a:r>
            <a:r>
              <a:rPr lang="fr-FR" dirty="0">
                <a:solidFill>
                  <a:schemeClr val="tx1"/>
                </a:solidFill>
                <a:sym typeface="Symbol"/>
              </a:rPr>
              <a:t></a:t>
            </a:r>
          </a:p>
          <a:p>
            <a:r>
              <a:rPr lang="fr-FR" dirty="0"/>
              <a:t>12. j’ai 6H</a:t>
            </a:r>
            <a:endParaRPr lang="fr-FR" dirty="0">
              <a:solidFill>
                <a:schemeClr val="tx1"/>
              </a:solidFill>
              <a:sym typeface="Symbol"/>
            </a:endParaRPr>
          </a:p>
          <a:p>
            <a:endParaRPr lang="fr-FR" dirty="0">
              <a:sym typeface="Symbol"/>
            </a:endParaRPr>
          </a:p>
          <a:p>
            <a:br>
              <a:rPr lang="fr-FR" dirty="0"/>
            </a:br>
            <a:endParaRPr lang="fr-FR" dirty="0"/>
          </a:p>
        </p:txBody>
      </p:sp>
      <p:sp>
        <p:nvSpPr>
          <p:cNvPr id="15" name="Rectangle 14"/>
          <p:cNvSpPr/>
          <p:nvPr/>
        </p:nvSpPr>
        <p:spPr>
          <a:xfrm>
            <a:off x="7380312" y="4437112"/>
            <a:ext cx="1584176"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dirty="0"/>
              <a:t>3. j’ouvre</a:t>
            </a:r>
          </a:p>
          <a:p>
            <a:r>
              <a:rPr lang="fr-FR" dirty="0"/>
              <a:t>5.pas atout </a:t>
            </a:r>
            <a:r>
              <a:rPr lang="fr-FR" dirty="0">
                <a:solidFill>
                  <a:schemeClr val="tx1"/>
                </a:solidFill>
                <a:sym typeface="Symbol"/>
              </a:rPr>
              <a:t></a:t>
            </a:r>
          </a:p>
          <a:p>
            <a:r>
              <a:rPr lang="fr-FR" dirty="0"/>
              <a:t>7.pas atout </a:t>
            </a:r>
            <a:r>
              <a:rPr lang="fr-FR" dirty="0">
                <a:solidFill>
                  <a:srgbClr val="FF0000"/>
                </a:solidFill>
                <a:sym typeface="Symbol"/>
              </a:rPr>
              <a:t></a:t>
            </a:r>
            <a:br>
              <a:rPr lang="fr-FR" dirty="0">
                <a:sym typeface="Symbol"/>
              </a:rPr>
            </a:br>
            <a:r>
              <a:rPr lang="fr-FR" dirty="0">
                <a:sym typeface="Symbol"/>
              </a:rPr>
              <a:t>9</a:t>
            </a:r>
            <a:r>
              <a:rPr lang="fr-FR" dirty="0"/>
              <a:t>.pas atout </a:t>
            </a:r>
            <a:r>
              <a:rPr lang="fr-FR" dirty="0">
                <a:solidFill>
                  <a:srgbClr val="FF0000"/>
                </a:solidFill>
                <a:sym typeface="Symbol"/>
              </a:rPr>
              <a:t></a:t>
            </a:r>
            <a:br>
              <a:rPr lang="fr-FR" dirty="0">
                <a:sym typeface="Symbol"/>
              </a:rPr>
            </a:br>
            <a:r>
              <a:rPr lang="fr-FR" dirty="0">
                <a:sym typeface="Symbol"/>
              </a:rPr>
              <a:t>11</a:t>
            </a:r>
            <a:r>
              <a:rPr lang="fr-FR" dirty="0"/>
              <a:t>.pas atout </a:t>
            </a:r>
            <a:r>
              <a:rPr lang="fr-FR" dirty="0">
                <a:solidFill>
                  <a:schemeClr val="tx1"/>
                </a:solidFill>
                <a:sym typeface="Symbol"/>
              </a:rPr>
              <a:t></a:t>
            </a:r>
          </a:p>
          <a:p>
            <a:r>
              <a:rPr lang="fr-FR" dirty="0"/>
              <a:t>13.je joue </a:t>
            </a:r>
            <a:r>
              <a:rPr lang="fr-FR" dirty="0">
                <a:solidFill>
                  <a:srgbClr val="FFFF00"/>
                </a:solidFill>
              </a:rPr>
              <a:t>1SA</a:t>
            </a:r>
          </a:p>
          <a:p>
            <a:endParaRPr lang="fr-FR" dirty="0">
              <a:solidFill>
                <a:schemeClr val="tx1"/>
              </a:solidFill>
              <a:sym typeface="Symbol"/>
            </a:endParaRPr>
          </a:p>
          <a:p>
            <a:endParaRPr lang="fr-FR" dirty="0">
              <a:sym typeface="Symbol"/>
            </a:endParaRPr>
          </a:p>
        </p:txBody>
      </p:sp>
    </p:spTree>
    <p:extLst>
      <p:ext uri="{BB962C8B-B14F-4D97-AF65-F5344CB8AC3E}">
        <p14:creationId xmlns:p14="http://schemas.microsoft.com/office/powerpoint/2010/main" val="267797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7" grpId="0" animBg="1"/>
      <p:bldP spid="18" grpId="0" animBg="1"/>
      <p:bldP spid="22" grpId="0" animBg="1"/>
      <p:bldP spid="23" grpId="0" animBg="1"/>
      <p:bldP spid="24" grpId="0" animBg="1"/>
      <p:bldP spid="25" grpId="0" animBg="1"/>
      <p:bldP spid="27" grpId="0" animBg="1"/>
      <p:bldP spid="28"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Question </a:t>
            </a:r>
          </a:p>
        </p:txBody>
      </p:sp>
      <p:sp>
        <p:nvSpPr>
          <p:cNvPr id="3" name="Espace réservé du contenu 2"/>
          <p:cNvSpPr>
            <a:spLocks noGrp="1"/>
          </p:cNvSpPr>
          <p:nvPr>
            <p:ph idx="1"/>
          </p:nvPr>
        </p:nvSpPr>
        <p:spPr/>
        <p:txBody>
          <a:bodyPr/>
          <a:lstStyle/>
          <a:p>
            <a:endParaRPr lang="fr-FR" dirty="0"/>
          </a:p>
          <a:p>
            <a:endParaRPr lang="fr-FR" dirty="0"/>
          </a:p>
          <a:p>
            <a:endParaRPr lang="fr-FR" dirty="0"/>
          </a:p>
          <a:p>
            <a:r>
              <a:rPr lang="fr-FR" dirty="0"/>
              <a:t>Était-ce bien la peine d’annoncer le nombre de Trèfles?</a:t>
            </a:r>
          </a:p>
        </p:txBody>
      </p:sp>
    </p:spTree>
    <p:extLst>
      <p:ext uri="{BB962C8B-B14F-4D97-AF65-F5344CB8AC3E}">
        <p14:creationId xmlns:p14="http://schemas.microsoft.com/office/powerpoint/2010/main" val="2521938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00034" y="500042"/>
            <a:ext cx="8001056" cy="4524315"/>
          </a:xfrm>
          <a:prstGeom prst="rect">
            <a:avLst/>
          </a:prstGeom>
          <a:noFill/>
        </p:spPr>
        <p:txBody>
          <a:bodyPr wrap="square" rtlCol="0">
            <a:spAutoFit/>
          </a:bodyPr>
          <a:lstStyle/>
          <a:p>
            <a:pPr algn="just"/>
            <a:r>
              <a:rPr lang="fr-FR" sz="3600" dirty="0"/>
              <a:t>A la recherche du contrat (estimation du score qui est réalisable avec le jeu possédé par une équipe) ……….</a:t>
            </a:r>
          </a:p>
          <a:p>
            <a:pPr algn="just"/>
            <a:endParaRPr lang="fr-FR" sz="3600" dirty="0"/>
          </a:p>
          <a:p>
            <a:pPr algn="just"/>
            <a:endParaRPr lang="fr-FR" sz="3600" dirty="0"/>
          </a:p>
          <a:p>
            <a:pPr algn="just"/>
            <a:r>
              <a:rPr lang="fr-FR" sz="3600" dirty="0"/>
              <a:t>Dans un premier temps on garde le même </a:t>
            </a:r>
            <a:r>
              <a:rPr lang="fr-FR" sz="3600" dirty="0" err="1"/>
              <a:t>barême</a:t>
            </a:r>
            <a:r>
              <a:rPr lang="fr-FR" sz="3600" dirty="0"/>
              <a:t>. </a:t>
            </a:r>
          </a:p>
          <a:p>
            <a:pPr algn="just"/>
            <a:endParaRPr lang="fr-FR" sz="3600" dirty="0"/>
          </a:p>
        </p:txBody>
      </p:sp>
    </p:spTree>
    <p:extLst>
      <p:ext uri="{BB962C8B-B14F-4D97-AF65-F5344CB8AC3E}">
        <p14:creationId xmlns:p14="http://schemas.microsoft.com/office/powerpoint/2010/main" val="333996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6" y="714356"/>
            <a:ext cx="7572428" cy="86177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a:r>
              <a:rPr lang="fr-FR" sz="3200" dirty="0"/>
              <a:t>Table de Décision</a:t>
            </a:r>
          </a:p>
          <a:p>
            <a:pPr algn="ctr"/>
            <a:r>
              <a:rPr lang="fr-FR" dirty="0"/>
              <a:t>(cette table a été déterminée à partir d’une étude statistique)</a:t>
            </a:r>
          </a:p>
        </p:txBody>
      </p:sp>
      <p:sp>
        <p:nvSpPr>
          <p:cNvPr id="3" name="ZoneTexte 2"/>
          <p:cNvSpPr txBox="1"/>
          <p:nvPr/>
        </p:nvSpPr>
        <p:spPr>
          <a:xfrm>
            <a:off x="1142976" y="2071679"/>
            <a:ext cx="7786742" cy="42473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fr-FR" dirty="0"/>
              <a:t>Score  7/6            1 T/K/C/P/SA                                        21-22 points H</a:t>
            </a:r>
          </a:p>
          <a:p>
            <a:endParaRPr lang="fr-FR" dirty="0"/>
          </a:p>
          <a:p>
            <a:r>
              <a:rPr lang="fr-FR" dirty="0"/>
              <a:t>Score  8/5             2 T/K/C/P/SA t)                                   23-24points H</a:t>
            </a:r>
          </a:p>
          <a:p>
            <a:endParaRPr lang="fr-FR" dirty="0"/>
          </a:p>
          <a:p>
            <a:r>
              <a:rPr lang="fr-FR" dirty="0"/>
              <a:t>Score  9/4            3 T/K/C/P/SA                                       25-26 points H</a:t>
            </a:r>
          </a:p>
          <a:p>
            <a:endParaRPr lang="fr-FR" dirty="0"/>
          </a:p>
          <a:p>
            <a:r>
              <a:rPr lang="fr-FR" dirty="0"/>
              <a:t>Score  10/3          4 T/K/C/P/SA                                       27-28-29 points H</a:t>
            </a:r>
          </a:p>
          <a:p>
            <a:endParaRPr lang="fr-FR" dirty="0"/>
          </a:p>
          <a:p>
            <a:r>
              <a:rPr lang="fr-FR" dirty="0"/>
              <a:t>Score  11/2          5 T/K/C/P/SA                                       30-31-32 points H</a:t>
            </a:r>
          </a:p>
          <a:p>
            <a:endParaRPr lang="fr-FR" dirty="0"/>
          </a:p>
          <a:p>
            <a:r>
              <a:rPr lang="fr-FR" b="1" dirty="0"/>
              <a:t>Score  12/1           6 </a:t>
            </a:r>
            <a:r>
              <a:rPr lang="fr-FR" dirty="0"/>
              <a:t>T/K/C/P/SA</a:t>
            </a:r>
            <a:r>
              <a:rPr lang="fr-FR" b="1" dirty="0"/>
              <a:t>                                      33-34-35-36 points H</a:t>
            </a:r>
          </a:p>
          <a:p>
            <a:endParaRPr lang="fr-FR" dirty="0"/>
          </a:p>
          <a:p>
            <a:r>
              <a:rPr lang="fr-FR" b="1" dirty="0"/>
              <a:t>Score  13/0           7 </a:t>
            </a:r>
            <a:r>
              <a:rPr lang="fr-FR" dirty="0"/>
              <a:t>T/K/C/P/SA</a:t>
            </a:r>
            <a:r>
              <a:rPr lang="fr-FR" b="1" dirty="0"/>
              <a:t>                                       37-38-39-40 points H</a:t>
            </a:r>
          </a:p>
          <a:p>
            <a:endParaRPr lang="fr-FR" dirty="0"/>
          </a:p>
          <a:p>
            <a:endParaRPr lang="fr-FR" dirty="0"/>
          </a:p>
        </p:txBody>
      </p:sp>
    </p:spTree>
    <p:extLst>
      <p:ext uri="{BB962C8B-B14F-4D97-AF65-F5344CB8AC3E}">
        <p14:creationId xmlns:p14="http://schemas.microsoft.com/office/powerpoint/2010/main" val="1009705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r>
              <a:rPr lang="fr-FR" dirty="0"/>
              <a:t>Que change la présence d’un atout?</a:t>
            </a:r>
          </a:p>
        </p:txBody>
      </p:sp>
      <p:sp>
        <p:nvSpPr>
          <p:cNvPr id="3" name="Espace réservé du contenu 2"/>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fr-FR" dirty="0"/>
              <a:t>Dès qu’un des joueurs n’a plus la couleur demandée, il peut couper. La couleur d’atout l’emporte sur la couleur demandée. </a:t>
            </a:r>
          </a:p>
          <a:p>
            <a:r>
              <a:rPr lang="fr-FR" dirty="0"/>
              <a:t>Attention, couper n’est pas obligatoire.</a:t>
            </a:r>
          </a:p>
          <a:p>
            <a:endParaRPr lang="fr-FR" dirty="0"/>
          </a:p>
        </p:txBody>
      </p:sp>
    </p:spTree>
    <p:extLst>
      <p:ext uri="{BB962C8B-B14F-4D97-AF65-F5344CB8AC3E}">
        <p14:creationId xmlns:p14="http://schemas.microsoft.com/office/powerpoint/2010/main" val="3118693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a:t>
            </a:r>
          </a:p>
        </p:txBody>
      </p:sp>
      <p:sp>
        <p:nvSpPr>
          <p:cNvPr id="3" name="Espace réservé du contenu 2"/>
          <p:cNvSpPr>
            <a:spLocks noGrp="1"/>
          </p:cNvSpPr>
          <p:nvPr>
            <p:ph idx="1"/>
          </p:nvPr>
        </p:nvSpPr>
        <p:spPr>
          <a:xfrm>
            <a:off x="457200" y="1600201"/>
            <a:ext cx="8229600" cy="5257799"/>
          </a:xfrm>
        </p:spPr>
        <p:txBody>
          <a:bodyPr>
            <a:normAutofit lnSpcReduction="10000"/>
          </a:bodyPr>
          <a:lstStyle/>
          <a:p>
            <a:r>
              <a:rPr lang="fr-FR" sz="1800" dirty="0"/>
              <a:t>Ouest est en main, Sud joue le contrat de 10/ 3 avec atout Pique. Peut-il faire les trois dernières levées? </a:t>
            </a:r>
          </a:p>
          <a:p>
            <a:endParaRPr lang="fr-FR" dirty="0"/>
          </a:p>
          <a:p>
            <a:endParaRPr lang="fr-FR" dirty="0"/>
          </a:p>
          <a:p>
            <a:endParaRPr lang="fr-FR" dirty="0"/>
          </a:p>
          <a:p>
            <a:endParaRPr lang="fr-FR" dirty="0"/>
          </a:p>
          <a:p>
            <a:endParaRPr lang="fr-FR" dirty="0"/>
          </a:p>
          <a:p>
            <a:r>
              <a:rPr lang="fr-FR" sz="1700" dirty="0"/>
              <a:t>Si Ouest joue le 8 de Cœur, il lui suffit de couper; de jouer As de Carreau puis de couper le Valet de Trèfle. A Sans-Atout, il aurait perdu deux levées sur les trois dernières avec cette même carte. </a:t>
            </a:r>
          </a:p>
          <a:p>
            <a:r>
              <a:rPr lang="fr-FR" sz="1700" dirty="0"/>
              <a:t>Que se passe-t-il si Ouest joue le 2 de Carreau ou le 10 de </a:t>
            </a:r>
            <a:r>
              <a:rPr lang="fr-FR" sz="1700" dirty="0" err="1"/>
              <a:t>Trèle</a:t>
            </a:r>
            <a:r>
              <a:rPr lang="fr-FR" sz="1700" dirty="0"/>
              <a:t>?</a:t>
            </a:r>
          </a:p>
          <a:p>
            <a:r>
              <a:rPr lang="fr-FR" sz="1700" dirty="0"/>
              <a:t>Que se </a:t>
            </a:r>
            <a:r>
              <a:rPr lang="fr-FR" sz="1700" dirty="0" err="1"/>
              <a:t>passerait-il</a:t>
            </a:r>
            <a:r>
              <a:rPr lang="fr-FR" sz="1700" dirty="0"/>
              <a:t> si l’on remplace de 8 de Cœur par le 8 de Pique et qu’Ouest joue cette carte?</a:t>
            </a:r>
          </a:p>
        </p:txBody>
      </p:sp>
      <p:graphicFrame>
        <p:nvGraphicFramePr>
          <p:cNvPr id="4" name="Tableau 3"/>
          <p:cNvGraphicFramePr>
            <a:graphicFrameLocks noGrp="1"/>
          </p:cNvGraphicFramePr>
          <p:nvPr>
            <p:extLst>
              <p:ext uri="{D42A27DB-BD31-4B8C-83A1-F6EECF244321}">
                <p14:modId xmlns:p14="http://schemas.microsoft.com/office/powerpoint/2010/main" val="199704801"/>
              </p:ext>
            </p:extLst>
          </p:nvPr>
        </p:nvGraphicFramePr>
        <p:xfrm>
          <a:off x="1524000" y="2276872"/>
          <a:ext cx="6096000" cy="25202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36104">
                <a:tc>
                  <a:txBody>
                    <a:bodyPr/>
                    <a:lstStyle/>
                    <a:p>
                      <a:endParaRPr lang="fr-FR" dirty="0"/>
                    </a:p>
                  </a:txBody>
                  <a:tcPr/>
                </a:tc>
                <a:tc>
                  <a:txBody>
                    <a:bodyPr/>
                    <a:lstStyle/>
                    <a:p>
                      <a:r>
                        <a:rPr lang="fr-FR" dirty="0">
                          <a:latin typeface="Times New Roman"/>
                          <a:cs typeface="Times New Roman"/>
                        </a:rPr>
                        <a:t>♠ 2</a:t>
                      </a:r>
                    </a:p>
                    <a:p>
                      <a:r>
                        <a:rPr lang="fr-FR" dirty="0">
                          <a:latin typeface="Times New Roman"/>
                          <a:cs typeface="Times New Roman"/>
                        </a:rPr>
                        <a:t>♦ A</a:t>
                      </a:r>
                    </a:p>
                    <a:p>
                      <a:r>
                        <a:rPr lang="fr-FR" dirty="0">
                          <a:latin typeface="Times New Roman"/>
                          <a:cs typeface="Times New Roman"/>
                        </a:rPr>
                        <a:t>♣ V</a:t>
                      </a:r>
                      <a:endParaRPr lang="fr-FR" dirty="0"/>
                    </a:p>
                  </a:txBody>
                  <a:tcPr/>
                </a:tc>
                <a:tc>
                  <a:txBody>
                    <a:bodyPr/>
                    <a:lstStyle/>
                    <a:p>
                      <a:endParaRPr lang="fr-FR" dirty="0"/>
                    </a:p>
                  </a:txBody>
                  <a:tcPr/>
                </a:tc>
                <a:extLst>
                  <a:ext uri="{0D108BD9-81ED-4DB2-BD59-A6C34878D82A}">
                    <a16:rowId xmlns:a16="http://schemas.microsoft.com/office/drawing/2014/main" val="10000"/>
                  </a:ext>
                </a:extLst>
              </a:tr>
              <a:tr h="912102">
                <a:tc>
                  <a:txBody>
                    <a:bodyPr/>
                    <a:lstStyle/>
                    <a:p>
                      <a:r>
                        <a:rPr lang="fr-FR" dirty="0">
                          <a:latin typeface="Times New Roman"/>
                          <a:cs typeface="Times New Roman"/>
                        </a:rPr>
                        <a:t>♥ 8</a:t>
                      </a:r>
                    </a:p>
                    <a:p>
                      <a:r>
                        <a:rPr lang="fr-FR" dirty="0">
                          <a:latin typeface="Times New Roman"/>
                          <a:cs typeface="Times New Roman"/>
                        </a:rPr>
                        <a:t>♦ 2</a:t>
                      </a:r>
                    </a:p>
                    <a:p>
                      <a:r>
                        <a:rPr lang="fr-FR" dirty="0">
                          <a:latin typeface="Times New Roman"/>
                          <a:cs typeface="Times New Roman"/>
                        </a:rPr>
                        <a:t>♣ 10</a:t>
                      </a:r>
                      <a:endParaRPr lang="fr-FR" dirty="0"/>
                    </a:p>
                  </a:txBody>
                  <a:tcPr/>
                </a:tc>
                <a:tc>
                  <a:txBody>
                    <a:bodyPr/>
                    <a:lstStyle/>
                    <a:p>
                      <a:endParaRPr lang="fr-FR" dirty="0"/>
                    </a:p>
                  </a:txBody>
                  <a:tcPr/>
                </a:tc>
                <a:tc>
                  <a:txBody>
                    <a:bodyPr/>
                    <a:lstStyle/>
                    <a:p>
                      <a:r>
                        <a:rPr lang="fr-FR" dirty="0">
                          <a:latin typeface="Times New Roman"/>
                          <a:cs typeface="Times New Roman"/>
                        </a:rPr>
                        <a:t>♥ A</a:t>
                      </a:r>
                    </a:p>
                    <a:p>
                      <a:r>
                        <a:rPr lang="fr-FR" dirty="0">
                          <a:latin typeface="Times New Roman"/>
                          <a:cs typeface="Times New Roman"/>
                        </a:rPr>
                        <a:t>♦ </a:t>
                      </a:r>
                      <a:r>
                        <a:rPr lang="fr-FR" baseline="0" dirty="0">
                          <a:latin typeface="Times New Roman"/>
                          <a:cs typeface="Times New Roman"/>
                        </a:rPr>
                        <a:t>3</a:t>
                      </a:r>
                      <a:endParaRPr lang="fr-FR" dirty="0">
                        <a:latin typeface="Times New Roman"/>
                        <a:cs typeface="Times New Roman"/>
                      </a:endParaRPr>
                    </a:p>
                    <a:p>
                      <a:r>
                        <a:rPr lang="fr-FR" dirty="0">
                          <a:latin typeface="Times New Roman"/>
                          <a:cs typeface="Times New Roman"/>
                        </a:rPr>
                        <a:t>♣ R</a:t>
                      </a:r>
                      <a:endParaRPr lang="fr-FR" dirty="0"/>
                    </a:p>
                  </a:txBody>
                  <a:tcPr/>
                </a:tc>
                <a:extLst>
                  <a:ext uri="{0D108BD9-81ED-4DB2-BD59-A6C34878D82A}">
                    <a16:rowId xmlns:a16="http://schemas.microsoft.com/office/drawing/2014/main" val="10001"/>
                  </a:ext>
                </a:extLst>
              </a:tr>
              <a:tr h="669776">
                <a:tc>
                  <a:txBody>
                    <a:bodyPr/>
                    <a:lstStyle/>
                    <a:p>
                      <a:endParaRPr lang="fr-FR" dirty="0"/>
                    </a:p>
                  </a:txBody>
                  <a:tcPr/>
                </a:tc>
                <a:tc>
                  <a:txBody>
                    <a:bodyPr/>
                    <a:lstStyle/>
                    <a:p>
                      <a:r>
                        <a:rPr lang="fr-FR" dirty="0">
                          <a:latin typeface="Times New Roman"/>
                          <a:cs typeface="Times New Roman"/>
                        </a:rPr>
                        <a:t>♠ 10</a:t>
                      </a:r>
                    </a:p>
                    <a:p>
                      <a:r>
                        <a:rPr lang="fr-FR" dirty="0">
                          <a:latin typeface="Times New Roman"/>
                          <a:cs typeface="Times New Roman"/>
                        </a:rPr>
                        <a:t>♥ D 5 </a:t>
                      </a:r>
                      <a:endParaRPr lang="fr-FR" dirty="0"/>
                    </a:p>
                  </a:txBody>
                  <a:tcPr/>
                </a:tc>
                <a:tc>
                  <a:txBody>
                    <a:bodyPr/>
                    <a:lstStyle/>
                    <a:p>
                      <a:endParaRPr lang="fr-FR" dirty="0"/>
                    </a:p>
                  </a:txBody>
                  <a:tcPr/>
                </a:tc>
                <a:extLst>
                  <a:ext uri="{0D108BD9-81ED-4DB2-BD59-A6C34878D82A}">
                    <a16:rowId xmlns:a16="http://schemas.microsoft.com/office/drawing/2014/main" val="10002"/>
                  </a:ext>
                </a:extLst>
              </a:tr>
            </a:tbl>
          </a:graphicData>
        </a:graphic>
      </p:graphicFrame>
      <p:pic>
        <p:nvPicPr>
          <p:cNvPr id="5" name="Picture 2" descr="http://www.politis.fr/local/cache-vignettes/L372xH401/rose-des-vents-404ec.gif"/>
          <p:cNvPicPr>
            <a:picLocks noChangeAspect="1" noChangeArrowheads="1"/>
          </p:cNvPicPr>
          <p:nvPr/>
        </p:nvPicPr>
        <p:blipFill>
          <a:blip r:embed="rId2" cstate="print"/>
          <a:srcRect/>
          <a:stretch>
            <a:fillRect/>
          </a:stretch>
        </p:blipFill>
        <p:spPr bwMode="auto">
          <a:xfrm>
            <a:off x="3923928" y="3226127"/>
            <a:ext cx="801605" cy="864096"/>
          </a:xfrm>
          <a:prstGeom prst="rect">
            <a:avLst/>
          </a:prstGeom>
          <a:noFill/>
        </p:spPr>
      </p:pic>
      <p:sp>
        <p:nvSpPr>
          <p:cNvPr id="6" name="ZoneTexte 5"/>
          <p:cNvSpPr txBox="1"/>
          <p:nvPr/>
        </p:nvSpPr>
        <p:spPr>
          <a:xfrm>
            <a:off x="0" y="3573016"/>
            <a:ext cx="1403648" cy="646331"/>
          </a:xfrm>
          <a:prstGeom prst="rect">
            <a:avLst/>
          </a:prstGeom>
          <a:noFill/>
        </p:spPr>
        <p:txBody>
          <a:bodyPr wrap="square" rtlCol="0">
            <a:spAutoFit/>
          </a:bodyPr>
          <a:lstStyle/>
          <a:p>
            <a:endParaRPr lang="fr-FR" dirty="0"/>
          </a:p>
          <a:p>
            <a:endParaRPr lang="fr-FR" dirty="0"/>
          </a:p>
        </p:txBody>
      </p:sp>
    </p:spTree>
    <p:extLst>
      <p:ext uri="{BB962C8B-B14F-4D97-AF65-F5344CB8AC3E}">
        <p14:creationId xmlns:p14="http://schemas.microsoft.com/office/powerpoint/2010/main" val="2039550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à proposer aux élèves</a:t>
            </a:r>
          </a:p>
        </p:txBody>
      </p:sp>
      <p:sp>
        <p:nvSpPr>
          <p:cNvPr id="3" name="Espace réservé du contenu 2"/>
          <p:cNvSpPr>
            <a:spLocks noGrp="1"/>
          </p:cNvSpPr>
          <p:nvPr>
            <p:ph idx="1"/>
          </p:nvPr>
        </p:nvSpPr>
        <p:spPr>
          <a:xfrm>
            <a:off x="457200" y="1600201"/>
            <a:ext cx="8229600" cy="5257799"/>
          </a:xfrm>
        </p:spPr>
        <p:txBody>
          <a:bodyPr>
            <a:normAutofit/>
          </a:bodyPr>
          <a:lstStyle/>
          <a:p>
            <a:r>
              <a:rPr lang="fr-FR" sz="2800" dirty="0"/>
              <a:t>Donne 1 (Faire jouer à </a:t>
            </a:r>
            <a:r>
              <a:rPr lang="fr-FR" sz="2800" dirty="0" err="1"/>
              <a:t>Sans-Atout</a:t>
            </a:r>
            <a:r>
              <a:rPr lang="fr-FR" sz="2800" dirty="0"/>
              <a:t> à une table et avec atout à une autre table. Comparer les résultats</a:t>
            </a:r>
            <a:r>
              <a:rPr lang="fr-FR" dirty="0"/>
              <a:t>.)</a:t>
            </a:r>
          </a:p>
        </p:txBody>
      </p:sp>
      <p:graphicFrame>
        <p:nvGraphicFramePr>
          <p:cNvPr id="4" name="Tableau 3"/>
          <p:cNvGraphicFramePr>
            <a:graphicFrameLocks noGrp="1"/>
          </p:cNvGraphicFramePr>
          <p:nvPr/>
        </p:nvGraphicFramePr>
        <p:xfrm>
          <a:off x="1524000" y="2924943"/>
          <a:ext cx="6096000" cy="3672405"/>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224135">
                <a:tc>
                  <a:txBody>
                    <a:bodyPr/>
                    <a:lstStyle/>
                    <a:p>
                      <a:endParaRPr lang="fr-FR" dirty="0"/>
                    </a:p>
                  </a:txBody>
                  <a:tcPr/>
                </a:tc>
                <a:tc>
                  <a:txBody>
                    <a:bodyPr/>
                    <a:lstStyle/>
                    <a:p>
                      <a:r>
                        <a:rPr lang="fr-FR" dirty="0">
                          <a:latin typeface="Times New Roman"/>
                          <a:cs typeface="Times New Roman"/>
                        </a:rPr>
                        <a:t>♠ D V 10</a:t>
                      </a:r>
                    </a:p>
                    <a:p>
                      <a:r>
                        <a:rPr lang="fr-FR" dirty="0">
                          <a:latin typeface="Times New Roman"/>
                          <a:cs typeface="Times New Roman"/>
                        </a:rPr>
                        <a:t>♥ 6 3</a:t>
                      </a:r>
                    </a:p>
                    <a:p>
                      <a:r>
                        <a:rPr lang="fr-FR" dirty="0">
                          <a:latin typeface="Times New Roman"/>
                          <a:cs typeface="Times New Roman"/>
                        </a:rPr>
                        <a:t>♦ D V 10 9 </a:t>
                      </a:r>
                    </a:p>
                    <a:p>
                      <a:r>
                        <a:rPr lang="fr-FR" dirty="0">
                          <a:latin typeface="Times New Roman"/>
                          <a:cs typeface="Times New Roman"/>
                        </a:rPr>
                        <a:t>♣ V 9 5 4 </a:t>
                      </a:r>
                      <a:endParaRPr lang="fr-FR" dirty="0"/>
                    </a:p>
                  </a:txBody>
                  <a:tcPr/>
                </a:tc>
                <a:tc>
                  <a:txBody>
                    <a:bodyPr/>
                    <a:lstStyle/>
                    <a:p>
                      <a:endParaRPr lang="fr-FR" dirty="0"/>
                    </a:p>
                  </a:txBody>
                  <a:tcPr/>
                </a:tc>
                <a:extLst>
                  <a:ext uri="{0D108BD9-81ED-4DB2-BD59-A6C34878D82A}">
                    <a16:rowId xmlns:a16="http://schemas.microsoft.com/office/drawing/2014/main" val="10000"/>
                  </a:ext>
                </a:extLst>
              </a:tr>
              <a:tr h="1224135">
                <a:tc>
                  <a:txBody>
                    <a:bodyPr/>
                    <a:lstStyle/>
                    <a:p>
                      <a:r>
                        <a:rPr lang="fr-FR" dirty="0">
                          <a:latin typeface="Times New Roman"/>
                          <a:cs typeface="Times New Roman"/>
                        </a:rPr>
                        <a:t>♠ 7 6 </a:t>
                      </a:r>
                    </a:p>
                    <a:p>
                      <a:r>
                        <a:rPr lang="fr-FR" dirty="0">
                          <a:latin typeface="Times New Roman"/>
                          <a:cs typeface="Times New Roman"/>
                        </a:rPr>
                        <a:t>♥ A R V 8</a:t>
                      </a:r>
                    </a:p>
                    <a:p>
                      <a:r>
                        <a:rPr lang="fr-FR" dirty="0">
                          <a:latin typeface="Times New Roman"/>
                          <a:cs typeface="Times New Roman"/>
                        </a:rPr>
                        <a:t>♦ A  7 6 5 2</a:t>
                      </a:r>
                    </a:p>
                    <a:p>
                      <a:r>
                        <a:rPr lang="fr-FR" dirty="0">
                          <a:latin typeface="Times New Roman"/>
                          <a:cs typeface="Times New Roman"/>
                        </a:rPr>
                        <a:t>♣ 10 3</a:t>
                      </a:r>
                      <a:endParaRPr lang="fr-FR" dirty="0"/>
                    </a:p>
                  </a:txBody>
                  <a:tcPr/>
                </a:tc>
                <a:tc>
                  <a:txBody>
                    <a:bodyPr/>
                    <a:lstStyle/>
                    <a:p>
                      <a:endParaRPr lang="fr-FR" dirty="0"/>
                    </a:p>
                  </a:txBody>
                  <a:tcPr/>
                </a:tc>
                <a:tc>
                  <a:txBody>
                    <a:bodyPr/>
                    <a:lstStyle/>
                    <a:p>
                      <a:r>
                        <a:rPr lang="fr-FR" dirty="0">
                          <a:latin typeface="Times New Roman"/>
                          <a:cs typeface="Times New Roman"/>
                        </a:rPr>
                        <a:t>♠ 5 3 2</a:t>
                      </a:r>
                    </a:p>
                    <a:p>
                      <a:r>
                        <a:rPr lang="fr-FR" dirty="0">
                          <a:latin typeface="Times New Roman"/>
                          <a:cs typeface="Times New Roman"/>
                        </a:rPr>
                        <a:t>♥ 10 9  7 4</a:t>
                      </a:r>
                    </a:p>
                    <a:p>
                      <a:r>
                        <a:rPr lang="fr-FR" dirty="0">
                          <a:latin typeface="Times New Roman"/>
                          <a:cs typeface="Times New Roman"/>
                        </a:rPr>
                        <a:t>♦ R  4 </a:t>
                      </a:r>
                      <a:r>
                        <a:rPr lang="fr-FR" baseline="0" dirty="0">
                          <a:latin typeface="Times New Roman"/>
                          <a:cs typeface="Times New Roman"/>
                        </a:rPr>
                        <a:t> 3</a:t>
                      </a:r>
                      <a:endParaRPr lang="fr-FR" dirty="0">
                        <a:latin typeface="Times New Roman"/>
                        <a:cs typeface="Times New Roman"/>
                      </a:endParaRPr>
                    </a:p>
                    <a:p>
                      <a:r>
                        <a:rPr lang="fr-FR" dirty="0">
                          <a:latin typeface="Times New Roman"/>
                          <a:cs typeface="Times New Roman"/>
                        </a:rPr>
                        <a:t>♣ R 8 7 6</a:t>
                      </a:r>
                      <a:endParaRPr lang="fr-FR" dirty="0"/>
                    </a:p>
                  </a:txBody>
                  <a:tcPr/>
                </a:tc>
                <a:extLst>
                  <a:ext uri="{0D108BD9-81ED-4DB2-BD59-A6C34878D82A}">
                    <a16:rowId xmlns:a16="http://schemas.microsoft.com/office/drawing/2014/main" val="10001"/>
                  </a:ext>
                </a:extLst>
              </a:tr>
              <a:tr h="1224135">
                <a:tc>
                  <a:txBody>
                    <a:bodyPr/>
                    <a:lstStyle/>
                    <a:p>
                      <a:endParaRPr lang="fr-FR" dirty="0"/>
                    </a:p>
                  </a:txBody>
                  <a:tcPr/>
                </a:tc>
                <a:tc>
                  <a:txBody>
                    <a:bodyPr/>
                    <a:lstStyle/>
                    <a:p>
                      <a:r>
                        <a:rPr lang="fr-FR" dirty="0">
                          <a:latin typeface="Times New Roman"/>
                          <a:cs typeface="Times New Roman"/>
                        </a:rPr>
                        <a:t>♠ A R  9 8 4</a:t>
                      </a:r>
                    </a:p>
                    <a:p>
                      <a:r>
                        <a:rPr lang="fr-FR" dirty="0">
                          <a:latin typeface="Times New Roman"/>
                          <a:cs typeface="Times New Roman"/>
                        </a:rPr>
                        <a:t>♥ D 5 2</a:t>
                      </a:r>
                    </a:p>
                    <a:p>
                      <a:r>
                        <a:rPr lang="fr-FR" dirty="0">
                          <a:latin typeface="Times New Roman"/>
                          <a:cs typeface="Times New Roman"/>
                        </a:rPr>
                        <a:t>♦ 8</a:t>
                      </a:r>
                    </a:p>
                    <a:p>
                      <a:r>
                        <a:rPr lang="fr-FR" dirty="0">
                          <a:latin typeface="Times New Roman"/>
                          <a:cs typeface="Times New Roman"/>
                        </a:rPr>
                        <a:t>♣ A D  2</a:t>
                      </a:r>
                      <a:endParaRPr lang="fr-FR" dirty="0"/>
                    </a:p>
                  </a:txBody>
                  <a:tcPr/>
                </a:tc>
                <a:tc>
                  <a:txBody>
                    <a:bodyPr/>
                    <a:lstStyle/>
                    <a:p>
                      <a:endParaRPr lang="fr-FR" dirty="0"/>
                    </a:p>
                  </a:txBody>
                  <a:tcPr/>
                </a:tc>
                <a:extLst>
                  <a:ext uri="{0D108BD9-81ED-4DB2-BD59-A6C34878D82A}">
                    <a16:rowId xmlns:a16="http://schemas.microsoft.com/office/drawing/2014/main" val="10002"/>
                  </a:ext>
                </a:extLst>
              </a:tr>
            </a:tbl>
          </a:graphicData>
        </a:graphic>
      </p:graphicFrame>
      <p:pic>
        <p:nvPicPr>
          <p:cNvPr id="5" name="Picture 2" descr="http://www.politis.fr/local/cache-vignettes/L372xH401/rose-des-vents-404ec.gif"/>
          <p:cNvPicPr>
            <a:picLocks noChangeAspect="1" noChangeArrowheads="1"/>
          </p:cNvPicPr>
          <p:nvPr/>
        </p:nvPicPr>
        <p:blipFill>
          <a:blip r:embed="rId2" cstate="print"/>
          <a:srcRect/>
          <a:stretch>
            <a:fillRect/>
          </a:stretch>
        </p:blipFill>
        <p:spPr bwMode="auto">
          <a:xfrm>
            <a:off x="3995936" y="4293096"/>
            <a:ext cx="801605" cy="864096"/>
          </a:xfrm>
          <a:prstGeom prst="rect">
            <a:avLst/>
          </a:prstGeom>
          <a:noFill/>
        </p:spPr>
      </p:pic>
      <p:sp>
        <p:nvSpPr>
          <p:cNvPr id="6" name="ZoneTexte 5"/>
          <p:cNvSpPr txBox="1"/>
          <p:nvPr/>
        </p:nvSpPr>
        <p:spPr>
          <a:xfrm>
            <a:off x="0" y="3573016"/>
            <a:ext cx="1403648" cy="1754326"/>
          </a:xfrm>
          <a:prstGeom prst="rect">
            <a:avLst/>
          </a:prstGeom>
          <a:noFill/>
        </p:spPr>
        <p:txBody>
          <a:bodyPr wrap="square" rtlCol="0">
            <a:spAutoFit/>
          </a:bodyPr>
          <a:lstStyle/>
          <a:p>
            <a:r>
              <a:rPr lang="fr-FR" sz="2400" b="1" dirty="0"/>
              <a:t>Donneur </a:t>
            </a:r>
          </a:p>
          <a:p>
            <a:r>
              <a:rPr lang="fr-FR" sz="2400" dirty="0"/>
              <a:t>   </a:t>
            </a:r>
          </a:p>
          <a:p>
            <a:r>
              <a:rPr lang="fr-FR" sz="2400" dirty="0"/>
              <a:t>    Sud</a:t>
            </a:r>
          </a:p>
          <a:p>
            <a:endParaRPr lang="fr-FR" dirty="0"/>
          </a:p>
          <a:p>
            <a:endParaRPr lang="fr-FR" dirty="0"/>
          </a:p>
        </p:txBody>
      </p:sp>
    </p:spTree>
    <p:extLst>
      <p:ext uri="{BB962C8B-B14F-4D97-AF65-F5344CB8AC3E}">
        <p14:creationId xmlns:p14="http://schemas.microsoft.com/office/powerpoint/2010/main" val="17683472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à proposer aux élèves</a:t>
            </a:r>
          </a:p>
        </p:txBody>
      </p:sp>
      <p:sp>
        <p:nvSpPr>
          <p:cNvPr id="3" name="Espace réservé du contenu 2"/>
          <p:cNvSpPr>
            <a:spLocks noGrp="1"/>
          </p:cNvSpPr>
          <p:nvPr>
            <p:ph idx="1"/>
          </p:nvPr>
        </p:nvSpPr>
        <p:spPr/>
        <p:txBody>
          <a:bodyPr>
            <a:normAutofit/>
          </a:bodyPr>
          <a:lstStyle/>
          <a:p>
            <a:r>
              <a:rPr lang="fr-FR" dirty="0"/>
              <a:t>Donne 2 ( Même chose,  Sud est le donneur) </a:t>
            </a:r>
          </a:p>
        </p:txBody>
      </p:sp>
      <p:sp>
        <p:nvSpPr>
          <p:cNvPr id="4" name="ZoneTexte 3"/>
          <p:cNvSpPr txBox="1"/>
          <p:nvPr/>
        </p:nvSpPr>
        <p:spPr>
          <a:xfrm>
            <a:off x="971600" y="2492896"/>
            <a:ext cx="6552728" cy="369332"/>
          </a:xfrm>
          <a:prstGeom prst="rect">
            <a:avLst/>
          </a:prstGeom>
          <a:noFill/>
        </p:spPr>
        <p:txBody>
          <a:bodyPr wrap="square" rtlCol="0">
            <a:spAutoFit/>
          </a:bodyPr>
          <a:lstStyle/>
          <a:p>
            <a:endParaRPr lang="fr-FR" dirty="0"/>
          </a:p>
        </p:txBody>
      </p:sp>
      <p:graphicFrame>
        <p:nvGraphicFramePr>
          <p:cNvPr id="6" name="Tableau 5"/>
          <p:cNvGraphicFramePr>
            <a:graphicFrameLocks noGrp="1"/>
          </p:cNvGraphicFramePr>
          <p:nvPr/>
        </p:nvGraphicFramePr>
        <p:xfrm>
          <a:off x="1619672" y="2420889"/>
          <a:ext cx="6096000" cy="396044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320147">
                <a:tc>
                  <a:txBody>
                    <a:bodyPr/>
                    <a:lstStyle/>
                    <a:p>
                      <a:endParaRPr lang="fr-FR" dirty="0"/>
                    </a:p>
                  </a:txBody>
                  <a:tcPr/>
                </a:tc>
                <a:tc>
                  <a:txBody>
                    <a:bodyPr/>
                    <a:lstStyle/>
                    <a:p>
                      <a:r>
                        <a:rPr lang="fr-FR" dirty="0">
                          <a:latin typeface="Times New Roman"/>
                          <a:cs typeface="Times New Roman"/>
                        </a:rPr>
                        <a:t>♠ 9 3</a:t>
                      </a:r>
                    </a:p>
                    <a:p>
                      <a:r>
                        <a:rPr lang="fr-FR" dirty="0">
                          <a:latin typeface="Times New Roman"/>
                          <a:cs typeface="Times New Roman"/>
                        </a:rPr>
                        <a:t>♥ 7 5 3</a:t>
                      </a:r>
                    </a:p>
                    <a:p>
                      <a:r>
                        <a:rPr lang="fr-FR" dirty="0">
                          <a:latin typeface="Times New Roman"/>
                          <a:cs typeface="Times New Roman"/>
                        </a:rPr>
                        <a:t>♦ R D V 9 6 </a:t>
                      </a:r>
                    </a:p>
                    <a:p>
                      <a:r>
                        <a:rPr lang="fr-FR" dirty="0">
                          <a:latin typeface="Times New Roman"/>
                          <a:cs typeface="Times New Roman"/>
                        </a:rPr>
                        <a:t>♣ 8</a:t>
                      </a:r>
                      <a:r>
                        <a:rPr lang="fr-FR" baseline="0" dirty="0">
                          <a:latin typeface="Times New Roman"/>
                          <a:cs typeface="Times New Roman"/>
                        </a:rPr>
                        <a:t> 3 2</a:t>
                      </a:r>
                      <a:endParaRPr lang="fr-FR" dirty="0"/>
                    </a:p>
                  </a:txBody>
                  <a:tcPr/>
                </a:tc>
                <a:tc>
                  <a:txBody>
                    <a:bodyPr/>
                    <a:lstStyle/>
                    <a:p>
                      <a:endParaRPr lang="fr-FR" dirty="0"/>
                    </a:p>
                  </a:txBody>
                  <a:tcPr/>
                </a:tc>
                <a:extLst>
                  <a:ext uri="{0D108BD9-81ED-4DB2-BD59-A6C34878D82A}">
                    <a16:rowId xmlns:a16="http://schemas.microsoft.com/office/drawing/2014/main" val="10000"/>
                  </a:ext>
                </a:extLst>
              </a:tr>
              <a:tr h="1320147">
                <a:tc>
                  <a:txBody>
                    <a:bodyPr/>
                    <a:lstStyle/>
                    <a:p>
                      <a:r>
                        <a:rPr lang="fr-FR" dirty="0">
                          <a:latin typeface="Times New Roman"/>
                          <a:cs typeface="Times New Roman"/>
                        </a:rPr>
                        <a:t>♠ R 6 2</a:t>
                      </a:r>
                    </a:p>
                    <a:p>
                      <a:r>
                        <a:rPr lang="fr-FR" dirty="0">
                          <a:latin typeface="Times New Roman"/>
                          <a:cs typeface="Times New Roman"/>
                        </a:rPr>
                        <a:t>♥ R D V 9 2 </a:t>
                      </a:r>
                    </a:p>
                    <a:p>
                      <a:r>
                        <a:rPr lang="fr-FR" dirty="0">
                          <a:latin typeface="Times New Roman"/>
                          <a:cs typeface="Times New Roman"/>
                        </a:rPr>
                        <a:t>♦  8 7 4</a:t>
                      </a:r>
                    </a:p>
                    <a:p>
                      <a:r>
                        <a:rPr lang="fr-FR" dirty="0">
                          <a:latin typeface="Times New Roman"/>
                          <a:cs typeface="Times New Roman"/>
                        </a:rPr>
                        <a:t>♣ R 6</a:t>
                      </a:r>
                      <a:endParaRPr lang="fr-FR" dirty="0"/>
                    </a:p>
                  </a:txBody>
                  <a:tcPr/>
                </a:tc>
                <a:tc>
                  <a:txBody>
                    <a:bodyPr/>
                    <a:lstStyle/>
                    <a:p>
                      <a:endParaRPr lang="fr-FR" dirty="0"/>
                    </a:p>
                  </a:txBody>
                  <a:tcPr/>
                </a:tc>
                <a:tc>
                  <a:txBody>
                    <a:bodyPr/>
                    <a:lstStyle/>
                    <a:p>
                      <a:r>
                        <a:rPr lang="fr-FR" dirty="0">
                          <a:latin typeface="Times New Roman"/>
                          <a:cs typeface="Times New Roman"/>
                        </a:rPr>
                        <a:t>♠ A D 5 4</a:t>
                      </a:r>
                    </a:p>
                    <a:p>
                      <a:r>
                        <a:rPr lang="fr-FR" dirty="0">
                          <a:latin typeface="Times New Roman"/>
                          <a:cs typeface="Times New Roman"/>
                        </a:rPr>
                        <a:t>♥ A 10 4</a:t>
                      </a:r>
                    </a:p>
                    <a:p>
                      <a:r>
                        <a:rPr lang="fr-FR" dirty="0">
                          <a:latin typeface="Times New Roman"/>
                          <a:cs typeface="Times New Roman"/>
                        </a:rPr>
                        <a:t>♦ A 10</a:t>
                      </a:r>
                    </a:p>
                    <a:p>
                      <a:r>
                        <a:rPr lang="fr-FR" dirty="0">
                          <a:latin typeface="Times New Roman"/>
                          <a:cs typeface="Times New Roman"/>
                        </a:rPr>
                        <a:t>♣ A V 5 4</a:t>
                      </a:r>
                      <a:endParaRPr lang="fr-FR" dirty="0"/>
                    </a:p>
                  </a:txBody>
                  <a:tcPr/>
                </a:tc>
                <a:extLst>
                  <a:ext uri="{0D108BD9-81ED-4DB2-BD59-A6C34878D82A}">
                    <a16:rowId xmlns:a16="http://schemas.microsoft.com/office/drawing/2014/main" val="10001"/>
                  </a:ext>
                </a:extLst>
              </a:tr>
              <a:tr h="1320147">
                <a:tc>
                  <a:txBody>
                    <a:bodyPr/>
                    <a:lstStyle/>
                    <a:p>
                      <a:endParaRPr lang="fr-FR" dirty="0"/>
                    </a:p>
                  </a:txBody>
                  <a:tcPr/>
                </a:tc>
                <a:tc>
                  <a:txBody>
                    <a:bodyPr/>
                    <a:lstStyle/>
                    <a:p>
                      <a:r>
                        <a:rPr lang="fr-FR" dirty="0">
                          <a:latin typeface="Times New Roman"/>
                          <a:cs typeface="Times New Roman"/>
                        </a:rPr>
                        <a:t>♠ V 10 8 7</a:t>
                      </a:r>
                    </a:p>
                    <a:p>
                      <a:r>
                        <a:rPr lang="fr-FR" dirty="0">
                          <a:latin typeface="Times New Roman"/>
                          <a:cs typeface="Times New Roman"/>
                        </a:rPr>
                        <a:t>♥ 8 6</a:t>
                      </a:r>
                    </a:p>
                    <a:p>
                      <a:r>
                        <a:rPr lang="fr-FR" dirty="0">
                          <a:latin typeface="Times New Roman"/>
                          <a:cs typeface="Times New Roman"/>
                        </a:rPr>
                        <a:t>♦ 5 3 2</a:t>
                      </a:r>
                    </a:p>
                    <a:p>
                      <a:r>
                        <a:rPr lang="fr-FR" dirty="0">
                          <a:latin typeface="Times New Roman"/>
                          <a:cs typeface="Times New Roman"/>
                        </a:rPr>
                        <a:t>♣ D 10 9 7</a:t>
                      </a:r>
                      <a:endParaRPr lang="fr-FR" dirty="0"/>
                    </a:p>
                  </a:txBody>
                  <a:tcPr/>
                </a:tc>
                <a:tc>
                  <a:txBody>
                    <a:bodyPr/>
                    <a:lstStyle/>
                    <a:p>
                      <a:endParaRPr lang="fr-FR" dirty="0"/>
                    </a:p>
                  </a:txBody>
                  <a:tcPr/>
                </a:tc>
                <a:extLst>
                  <a:ext uri="{0D108BD9-81ED-4DB2-BD59-A6C34878D82A}">
                    <a16:rowId xmlns:a16="http://schemas.microsoft.com/office/drawing/2014/main" val="10002"/>
                  </a:ext>
                </a:extLst>
              </a:tr>
            </a:tbl>
          </a:graphicData>
        </a:graphic>
      </p:graphicFrame>
      <p:pic>
        <p:nvPicPr>
          <p:cNvPr id="7" name="Picture 2" descr="http://www.politis.fr/local/cache-vignettes/L372xH401/rose-des-vents-404ec.gif"/>
          <p:cNvPicPr>
            <a:picLocks noChangeAspect="1" noChangeArrowheads="1"/>
          </p:cNvPicPr>
          <p:nvPr/>
        </p:nvPicPr>
        <p:blipFill>
          <a:blip r:embed="rId2" cstate="print"/>
          <a:srcRect/>
          <a:stretch>
            <a:fillRect/>
          </a:stretch>
        </p:blipFill>
        <p:spPr bwMode="auto">
          <a:xfrm>
            <a:off x="4067944" y="3933056"/>
            <a:ext cx="801605" cy="864096"/>
          </a:xfrm>
          <a:prstGeom prst="rect">
            <a:avLst/>
          </a:prstGeom>
          <a:noFill/>
        </p:spPr>
      </p:pic>
    </p:spTree>
    <p:extLst>
      <p:ext uri="{BB962C8B-B14F-4D97-AF65-F5344CB8AC3E}">
        <p14:creationId xmlns:p14="http://schemas.microsoft.com/office/powerpoint/2010/main" val="3518074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Exemples à proposer aux élèves</a:t>
            </a:r>
          </a:p>
        </p:txBody>
      </p:sp>
      <p:sp>
        <p:nvSpPr>
          <p:cNvPr id="3" name="Espace réservé du contenu 2"/>
          <p:cNvSpPr>
            <a:spLocks noGrp="1"/>
          </p:cNvSpPr>
          <p:nvPr>
            <p:ph idx="1"/>
          </p:nvPr>
        </p:nvSpPr>
        <p:spPr>
          <a:xfrm>
            <a:off x="457200" y="1412777"/>
            <a:ext cx="8229600" cy="4968552"/>
          </a:xfrm>
        </p:spPr>
        <p:txBody>
          <a:bodyPr>
            <a:normAutofit/>
          </a:bodyPr>
          <a:lstStyle/>
          <a:p>
            <a:r>
              <a:rPr lang="fr-FR" dirty="0"/>
              <a:t>Donne 3 ( Est </a:t>
            </a:r>
            <a:r>
              <a:rPr lang="fr-FR" dirty="0" err="1"/>
              <a:t>est</a:t>
            </a:r>
            <a:r>
              <a:rPr lang="fr-FR" dirty="0"/>
              <a:t> donneur, cette fois tout le monde joue à l’atout) </a:t>
            </a:r>
          </a:p>
        </p:txBody>
      </p:sp>
      <p:graphicFrame>
        <p:nvGraphicFramePr>
          <p:cNvPr id="4" name="Tableau 3"/>
          <p:cNvGraphicFramePr>
            <a:graphicFrameLocks noGrp="1"/>
          </p:cNvGraphicFramePr>
          <p:nvPr/>
        </p:nvGraphicFramePr>
        <p:xfrm>
          <a:off x="1524000" y="2564902"/>
          <a:ext cx="6096000" cy="396044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320147">
                <a:tc>
                  <a:txBody>
                    <a:bodyPr/>
                    <a:lstStyle/>
                    <a:p>
                      <a:endParaRPr lang="fr-FR" dirty="0"/>
                    </a:p>
                  </a:txBody>
                  <a:tcPr/>
                </a:tc>
                <a:tc>
                  <a:txBody>
                    <a:bodyPr/>
                    <a:lstStyle/>
                    <a:p>
                      <a:r>
                        <a:rPr lang="fr-FR" dirty="0">
                          <a:latin typeface="Times New Roman"/>
                          <a:cs typeface="Times New Roman"/>
                        </a:rPr>
                        <a:t>♠ R</a:t>
                      </a:r>
                      <a:r>
                        <a:rPr lang="fr-FR" baseline="0" dirty="0">
                          <a:latin typeface="Times New Roman"/>
                          <a:cs typeface="Times New Roman"/>
                        </a:rPr>
                        <a:t> D 10 7 3</a:t>
                      </a:r>
                      <a:endParaRPr lang="fr-FR" dirty="0">
                        <a:latin typeface="Times New Roman"/>
                        <a:cs typeface="Times New Roman"/>
                      </a:endParaRPr>
                    </a:p>
                    <a:p>
                      <a:r>
                        <a:rPr lang="fr-FR" dirty="0">
                          <a:latin typeface="Times New Roman"/>
                          <a:cs typeface="Times New Roman"/>
                        </a:rPr>
                        <a:t>♥ A 5 2</a:t>
                      </a:r>
                    </a:p>
                    <a:p>
                      <a:r>
                        <a:rPr lang="fr-FR" dirty="0">
                          <a:latin typeface="Times New Roman"/>
                          <a:cs typeface="Times New Roman"/>
                        </a:rPr>
                        <a:t>♦ A D 2</a:t>
                      </a:r>
                    </a:p>
                    <a:p>
                      <a:r>
                        <a:rPr lang="fr-FR" dirty="0">
                          <a:latin typeface="Times New Roman"/>
                          <a:cs typeface="Times New Roman"/>
                        </a:rPr>
                        <a:t>♣ V 6</a:t>
                      </a:r>
                      <a:endParaRPr lang="fr-FR" dirty="0"/>
                    </a:p>
                  </a:txBody>
                  <a:tcPr/>
                </a:tc>
                <a:tc>
                  <a:txBody>
                    <a:bodyPr/>
                    <a:lstStyle/>
                    <a:p>
                      <a:endParaRPr lang="fr-FR" dirty="0"/>
                    </a:p>
                  </a:txBody>
                  <a:tcPr/>
                </a:tc>
                <a:extLst>
                  <a:ext uri="{0D108BD9-81ED-4DB2-BD59-A6C34878D82A}">
                    <a16:rowId xmlns:a16="http://schemas.microsoft.com/office/drawing/2014/main" val="10000"/>
                  </a:ext>
                </a:extLst>
              </a:tr>
              <a:tr h="1320147">
                <a:tc>
                  <a:txBody>
                    <a:bodyPr/>
                    <a:lstStyle/>
                    <a:p>
                      <a:r>
                        <a:rPr lang="fr-FR" dirty="0">
                          <a:latin typeface="Times New Roman"/>
                          <a:cs typeface="Times New Roman"/>
                        </a:rPr>
                        <a:t>♠ A</a:t>
                      </a:r>
                    </a:p>
                    <a:p>
                      <a:r>
                        <a:rPr lang="fr-FR" dirty="0">
                          <a:latin typeface="Times New Roman"/>
                          <a:cs typeface="Times New Roman"/>
                        </a:rPr>
                        <a:t>♥ 10 8 7 4</a:t>
                      </a:r>
                    </a:p>
                    <a:p>
                      <a:r>
                        <a:rPr lang="fr-FR" dirty="0">
                          <a:latin typeface="Times New Roman"/>
                          <a:cs typeface="Times New Roman"/>
                        </a:rPr>
                        <a:t>♦  V 5 4</a:t>
                      </a:r>
                    </a:p>
                    <a:p>
                      <a:r>
                        <a:rPr lang="fr-FR" dirty="0">
                          <a:latin typeface="Times New Roman"/>
                          <a:cs typeface="Times New Roman"/>
                        </a:rPr>
                        <a:t>♣ 8 7 5 4 3</a:t>
                      </a:r>
                      <a:endParaRPr lang="fr-FR" dirty="0"/>
                    </a:p>
                  </a:txBody>
                  <a:tcPr/>
                </a:tc>
                <a:tc>
                  <a:txBody>
                    <a:bodyPr/>
                    <a:lstStyle/>
                    <a:p>
                      <a:endParaRPr lang="fr-FR" dirty="0"/>
                    </a:p>
                  </a:txBody>
                  <a:tcPr/>
                </a:tc>
                <a:tc>
                  <a:txBody>
                    <a:bodyPr/>
                    <a:lstStyle/>
                    <a:p>
                      <a:r>
                        <a:rPr lang="fr-FR" dirty="0">
                          <a:latin typeface="Times New Roman"/>
                          <a:cs typeface="Times New Roman"/>
                        </a:rPr>
                        <a:t>♠ 5 4</a:t>
                      </a:r>
                    </a:p>
                    <a:p>
                      <a:r>
                        <a:rPr lang="fr-FR" dirty="0">
                          <a:latin typeface="Times New Roman"/>
                          <a:cs typeface="Times New Roman"/>
                        </a:rPr>
                        <a:t>♥ 9</a:t>
                      </a:r>
                      <a:r>
                        <a:rPr lang="fr-FR" baseline="0" dirty="0">
                          <a:latin typeface="Times New Roman"/>
                          <a:cs typeface="Times New Roman"/>
                        </a:rPr>
                        <a:t> 6 3</a:t>
                      </a:r>
                      <a:endParaRPr lang="fr-FR" dirty="0">
                        <a:latin typeface="Times New Roman"/>
                        <a:cs typeface="Times New Roman"/>
                      </a:endParaRPr>
                    </a:p>
                    <a:p>
                      <a:r>
                        <a:rPr lang="fr-FR" dirty="0">
                          <a:latin typeface="Times New Roman"/>
                          <a:cs typeface="Times New Roman"/>
                        </a:rPr>
                        <a:t>♦</a:t>
                      </a:r>
                      <a:r>
                        <a:rPr lang="fr-FR" baseline="0" dirty="0">
                          <a:latin typeface="Times New Roman"/>
                          <a:cs typeface="Times New Roman"/>
                        </a:rPr>
                        <a:t> 10 6 3 </a:t>
                      </a:r>
                      <a:endParaRPr lang="fr-FR" dirty="0">
                        <a:latin typeface="Times New Roman"/>
                        <a:cs typeface="Times New Roman"/>
                      </a:endParaRPr>
                    </a:p>
                    <a:p>
                      <a:r>
                        <a:rPr lang="fr-FR" dirty="0">
                          <a:latin typeface="Times New Roman"/>
                          <a:cs typeface="Times New Roman"/>
                        </a:rPr>
                        <a:t>♣ A R</a:t>
                      </a:r>
                      <a:r>
                        <a:rPr lang="fr-FR" baseline="0" dirty="0">
                          <a:latin typeface="Times New Roman"/>
                          <a:cs typeface="Times New Roman"/>
                        </a:rPr>
                        <a:t> D 10 2</a:t>
                      </a:r>
                      <a:endParaRPr lang="fr-FR" dirty="0"/>
                    </a:p>
                  </a:txBody>
                  <a:tcPr/>
                </a:tc>
                <a:extLst>
                  <a:ext uri="{0D108BD9-81ED-4DB2-BD59-A6C34878D82A}">
                    <a16:rowId xmlns:a16="http://schemas.microsoft.com/office/drawing/2014/main" val="10001"/>
                  </a:ext>
                </a:extLst>
              </a:tr>
              <a:tr h="1320147">
                <a:tc>
                  <a:txBody>
                    <a:bodyPr/>
                    <a:lstStyle/>
                    <a:p>
                      <a:endParaRPr lang="fr-FR" dirty="0"/>
                    </a:p>
                  </a:txBody>
                  <a:tcPr/>
                </a:tc>
                <a:tc>
                  <a:txBody>
                    <a:bodyPr/>
                    <a:lstStyle/>
                    <a:p>
                      <a:r>
                        <a:rPr lang="fr-FR" dirty="0">
                          <a:latin typeface="Times New Roman"/>
                          <a:cs typeface="Times New Roman"/>
                        </a:rPr>
                        <a:t>♠ V 9 8 6 2</a:t>
                      </a:r>
                    </a:p>
                    <a:p>
                      <a:r>
                        <a:rPr lang="fr-FR" dirty="0">
                          <a:latin typeface="Times New Roman"/>
                          <a:cs typeface="Times New Roman"/>
                        </a:rPr>
                        <a:t>♥ R D V</a:t>
                      </a:r>
                    </a:p>
                    <a:p>
                      <a:r>
                        <a:rPr lang="fr-FR" dirty="0">
                          <a:latin typeface="Times New Roman"/>
                          <a:cs typeface="Times New Roman"/>
                        </a:rPr>
                        <a:t>♦ R 9 8 7</a:t>
                      </a:r>
                    </a:p>
                    <a:p>
                      <a:r>
                        <a:rPr lang="fr-FR" dirty="0">
                          <a:latin typeface="Times New Roman"/>
                          <a:cs typeface="Times New Roman"/>
                        </a:rPr>
                        <a:t>♣ 9</a:t>
                      </a:r>
                      <a:endParaRPr lang="fr-FR" dirty="0"/>
                    </a:p>
                  </a:txBody>
                  <a:tcPr/>
                </a:tc>
                <a:tc>
                  <a:txBody>
                    <a:bodyPr/>
                    <a:lstStyle/>
                    <a:p>
                      <a:endParaRPr lang="fr-FR" dirty="0"/>
                    </a:p>
                  </a:txBody>
                  <a:tcPr/>
                </a:tc>
                <a:extLst>
                  <a:ext uri="{0D108BD9-81ED-4DB2-BD59-A6C34878D82A}">
                    <a16:rowId xmlns:a16="http://schemas.microsoft.com/office/drawing/2014/main" val="10002"/>
                  </a:ext>
                </a:extLst>
              </a:tr>
            </a:tbl>
          </a:graphicData>
        </a:graphic>
      </p:graphicFrame>
      <p:pic>
        <p:nvPicPr>
          <p:cNvPr id="5" name="Picture 2" descr="http://www.politis.fr/local/cache-vignettes/L372xH401/rose-des-vents-404ec.gif"/>
          <p:cNvPicPr>
            <a:picLocks noChangeAspect="1" noChangeArrowheads="1"/>
          </p:cNvPicPr>
          <p:nvPr/>
        </p:nvPicPr>
        <p:blipFill>
          <a:blip r:embed="rId2" cstate="print"/>
          <a:srcRect/>
          <a:stretch>
            <a:fillRect/>
          </a:stretch>
        </p:blipFill>
        <p:spPr bwMode="auto">
          <a:xfrm>
            <a:off x="3995936" y="4149080"/>
            <a:ext cx="801605" cy="864096"/>
          </a:xfrm>
          <a:prstGeom prst="rect">
            <a:avLst/>
          </a:prstGeom>
          <a:noFill/>
        </p:spPr>
      </p:pic>
    </p:spTree>
    <p:extLst>
      <p:ext uri="{BB962C8B-B14F-4D97-AF65-F5344CB8AC3E}">
        <p14:creationId xmlns:p14="http://schemas.microsoft.com/office/powerpoint/2010/main" val="4287040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E240C3D-CC13-45A2-99D7-92B3C0FC601F}" type="slidenum">
              <a:rPr lang="fr-FR" smtClean="0"/>
              <a:pPr/>
              <a:t>4</a:t>
            </a:fld>
            <a:endParaRPr lang="fr-FR"/>
          </a:p>
        </p:txBody>
      </p:sp>
      <p:sp>
        <p:nvSpPr>
          <p:cNvPr id="3" name="ZoneTexte 2"/>
          <p:cNvSpPr txBox="1"/>
          <p:nvPr/>
        </p:nvSpPr>
        <p:spPr>
          <a:xfrm>
            <a:off x="1564432" y="1275933"/>
            <a:ext cx="6048672" cy="5262979"/>
          </a:xfrm>
          <a:prstGeom prst="rect">
            <a:avLst/>
          </a:prstGeom>
          <a:noFill/>
        </p:spPr>
        <p:txBody>
          <a:bodyPr wrap="square" rtlCol="0">
            <a:spAutoFit/>
          </a:bodyPr>
          <a:lstStyle/>
          <a:p>
            <a:r>
              <a:rPr lang="fr-FR" sz="2400" dirty="0"/>
              <a:t>Afin  d’évaluer la valeur de son jeu, on a donné une  valeur aux grosses cartes (les honneurs). Ainsi,</a:t>
            </a:r>
          </a:p>
          <a:p>
            <a:endParaRPr lang="fr-FR" sz="2400" dirty="0"/>
          </a:p>
          <a:p>
            <a:r>
              <a:rPr lang="fr-FR" sz="2400" dirty="0"/>
              <a:t>Un As vaut 4 points d’honneurs</a:t>
            </a:r>
          </a:p>
          <a:p>
            <a:r>
              <a:rPr lang="fr-FR" sz="2400" dirty="0"/>
              <a:t>Un Roi vaut 3 points d’honneurs</a:t>
            </a:r>
          </a:p>
          <a:p>
            <a:r>
              <a:rPr lang="fr-FR" sz="2400" dirty="0"/>
              <a:t>Une Dame vaut 2 points d’honneurs</a:t>
            </a:r>
          </a:p>
          <a:p>
            <a:r>
              <a:rPr lang="fr-FR" sz="2400" dirty="0"/>
              <a:t>Un Valet vaut 1 point d’honneur</a:t>
            </a:r>
          </a:p>
          <a:p>
            <a:endParaRPr lang="fr-FR" sz="2400" dirty="0"/>
          </a:p>
          <a:p>
            <a:endParaRPr lang="fr-FR" sz="2400" dirty="0"/>
          </a:p>
          <a:p>
            <a:r>
              <a:rPr lang="fr-FR" sz="2400" dirty="0"/>
              <a:t>Dans le jeu, il y a donc 40 points. Il est assez logique (mais est-ce une certitude) de penser que l’équipe qui aura le plus de points a plus de chance de gagner. D’où ce qui suit …</a:t>
            </a:r>
          </a:p>
        </p:txBody>
      </p:sp>
    </p:spTree>
    <p:extLst>
      <p:ext uri="{BB962C8B-B14F-4D97-AF65-F5344CB8AC3E}">
        <p14:creationId xmlns:p14="http://schemas.microsoft.com/office/powerpoint/2010/main" val="2625592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 </a:t>
            </a:r>
          </a:p>
        </p:txBody>
      </p:sp>
      <p:sp>
        <p:nvSpPr>
          <p:cNvPr id="3" name="Espace réservé du contenu 2"/>
          <p:cNvSpPr>
            <a:spLocks noGrp="1"/>
          </p:cNvSpPr>
          <p:nvPr>
            <p:ph idx="1"/>
          </p:nvPr>
        </p:nvSpPr>
        <p:spPr>
          <a:xfrm>
            <a:off x="457200" y="1340769"/>
            <a:ext cx="8229600" cy="4785396"/>
          </a:xfrm>
        </p:spPr>
        <p:txBody>
          <a:bodyPr>
            <a:normAutofit fontScale="92500"/>
          </a:bodyPr>
          <a:lstStyle/>
          <a:p>
            <a:pPr>
              <a:buFontTx/>
              <a:buChar char="-"/>
            </a:pPr>
            <a:r>
              <a:rPr lang="fr-FR" sz="2600" dirty="0"/>
              <a:t>La table de décision est visiblement inadaptée aux contrats à l’atout. </a:t>
            </a:r>
          </a:p>
          <a:p>
            <a:pPr>
              <a:buFontTx/>
              <a:buChar char="-"/>
            </a:pPr>
            <a:r>
              <a:rPr lang="fr-FR" sz="2600" dirty="0"/>
              <a:t>Cela vient du fait qu’à l’atout on peut démultiplier les levées grâce à la coupe. </a:t>
            </a:r>
          </a:p>
          <a:p>
            <a:pPr>
              <a:buFontTx/>
              <a:buChar char="-"/>
            </a:pPr>
            <a:r>
              <a:rPr lang="fr-FR" sz="2600" dirty="0"/>
              <a:t>De ce fait, on ajoutera à ses points les points de distribution :</a:t>
            </a:r>
          </a:p>
          <a:p>
            <a:pPr lvl="1">
              <a:buFontTx/>
              <a:buChar char="-"/>
            </a:pPr>
            <a:r>
              <a:rPr lang="fr-FR" sz="2600" dirty="0"/>
              <a:t>3 points pour une chicane</a:t>
            </a:r>
          </a:p>
          <a:p>
            <a:pPr lvl="1">
              <a:buFontTx/>
              <a:buChar char="-"/>
            </a:pPr>
            <a:r>
              <a:rPr lang="fr-FR" sz="2600" dirty="0"/>
              <a:t>2 points pour un singleton (si constitué de petites cartes) </a:t>
            </a:r>
          </a:p>
          <a:p>
            <a:pPr lvl="1">
              <a:buFontTx/>
              <a:buChar char="-"/>
            </a:pPr>
            <a:r>
              <a:rPr lang="fr-FR" sz="2600" dirty="0"/>
              <a:t>1 point pour un </a:t>
            </a:r>
            <a:r>
              <a:rPr lang="fr-FR" sz="2600" dirty="0" err="1"/>
              <a:t>doubleton</a:t>
            </a:r>
            <a:r>
              <a:rPr lang="fr-FR" sz="2600" dirty="0"/>
              <a:t> (idem)</a:t>
            </a:r>
          </a:p>
          <a:p>
            <a:pPr lvl="1">
              <a:buFontTx/>
              <a:buChar char="-"/>
            </a:pPr>
            <a:r>
              <a:rPr lang="fr-FR" sz="2600" dirty="0"/>
              <a:t>Deux points pour le neuvième atout connu et 1 point à compter du dixième.</a:t>
            </a:r>
          </a:p>
        </p:txBody>
      </p:sp>
    </p:spTree>
    <p:extLst>
      <p:ext uri="{BB962C8B-B14F-4D97-AF65-F5344CB8AC3E}">
        <p14:creationId xmlns:p14="http://schemas.microsoft.com/office/powerpoint/2010/main" val="30752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heckerboard(across)">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Application au dernier exemple </a:t>
            </a:r>
          </a:p>
        </p:txBody>
      </p:sp>
      <p:sp>
        <p:nvSpPr>
          <p:cNvPr id="3" name="Espace réservé du contenu 2"/>
          <p:cNvSpPr>
            <a:spLocks noGrp="1"/>
          </p:cNvSpPr>
          <p:nvPr>
            <p:ph idx="1"/>
          </p:nvPr>
        </p:nvSpPr>
        <p:spPr>
          <a:xfrm>
            <a:off x="457200" y="1412777"/>
            <a:ext cx="8229600" cy="4968552"/>
          </a:xfrm>
        </p:spPr>
        <p:txBody>
          <a:bodyPr>
            <a:normAutofit/>
          </a:bodyPr>
          <a:lstStyle/>
          <a:p>
            <a:r>
              <a:rPr lang="fr-FR" dirty="0"/>
              <a:t>Donne 3 (Est </a:t>
            </a:r>
            <a:r>
              <a:rPr lang="fr-FR" dirty="0" err="1"/>
              <a:t>est</a:t>
            </a:r>
            <a:r>
              <a:rPr lang="fr-FR" dirty="0"/>
              <a:t> donneur, cette fois tout le monde joue à l’atout) </a:t>
            </a:r>
          </a:p>
        </p:txBody>
      </p:sp>
      <p:graphicFrame>
        <p:nvGraphicFramePr>
          <p:cNvPr id="4" name="Tableau 3"/>
          <p:cNvGraphicFramePr>
            <a:graphicFrameLocks noGrp="1"/>
          </p:cNvGraphicFramePr>
          <p:nvPr/>
        </p:nvGraphicFramePr>
        <p:xfrm>
          <a:off x="2699791" y="2564902"/>
          <a:ext cx="4176464" cy="4103334"/>
        </p:xfrm>
        <a:graphic>
          <a:graphicData uri="http://schemas.openxmlformats.org/drawingml/2006/table">
            <a:tbl>
              <a:tblPr firstRow="1" bandRow="1">
                <a:tableStyleId>{5C22544A-7EE6-4342-B048-85BDC9FD1C3A}</a:tableStyleId>
              </a:tblPr>
              <a:tblGrid>
                <a:gridCol w="1338613">
                  <a:extLst>
                    <a:ext uri="{9D8B030D-6E8A-4147-A177-3AD203B41FA5}">
                      <a16:colId xmlns:a16="http://schemas.microsoft.com/office/drawing/2014/main" val="20000"/>
                    </a:ext>
                  </a:extLst>
                </a:gridCol>
                <a:gridCol w="1469700">
                  <a:extLst>
                    <a:ext uri="{9D8B030D-6E8A-4147-A177-3AD203B41FA5}">
                      <a16:colId xmlns:a16="http://schemas.microsoft.com/office/drawing/2014/main" val="20001"/>
                    </a:ext>
                  </a:extLst>
                </a:gridCol>
                <a:gridCol w="1368151">
                  <a:extLst>
                    <a:ext uri="{9D8B030D-6E8A-4147-A177-3AD203B41FA5}">
                      <a16:colId xmlns:a16="http://schemas.microsoft.com/office/drawing/2014/main" val="20002"/>
                    </a:ext>
                  </a:extLst>
                </a:gridCol>
              </a:tblGrid>
              <a:tr h="1320147">
                <a:tc>
                  <a:txBody>
                    <a:bodyPr/>
                    <a:lstStyle/>
                    <a:p>
                      <a:endParaRPr lang="fr-FR" dirty="0"/>
                    </a:p>
                  </a:txBody>
                  <a:tcPr/>
                </a:tc>
                <a:tc>
                  <a:txBody>
                    <a:bodyPr/>
                    <a:lstStyle/>
                    <a:p>
                      <a:r>
                        <a:rPr lang="fr-FR" dirty="0">
                          <a:latin typeface="Times New Roman"/>
                          <a:cs typeface="Times New Roman"/>
                        </a:rPr>
                        <a:t>♠ R</a:t>
                      </a:r>
                      <a:r>
                        <a:rPr lang="fr-FR" baseline="0" dirty="0">
                          <a:latin typeface="Times New Roman"/>
                          <a:cs typeface="Times New Roman"/>
                        </a:rPr>
                        <a:t> D 10 7 3</a:t>
                      </a:r>
                      <a:endParaRPr lang="fr-FR" dirty="0">
                        <a:latin typeface="Times New Roman"/>
                        <a:cs typeface="Times New Roman"/>
                      </a:endParaRPr>
                    </a:p>
                    <a:p>
                      <a:r>
                        <a:rPr lang="fr-FR" dirty="0">
                          <a:latin typeface="Times New Roman"/>
                          <a:cs typeface="Times New Roman"/>
                        </a:rPr>
                        <a:t>♥ A 5 2</a:t>
                      </a:r>
                    </a:p>
                    <a:p>
                      <a:r>
                        <a:rPr lang="fr-FR" dirty="0">
                          <a:latin typeface="Times New Roman"/>
                          <a:cs typeface="Times New Roman"/>
                        </a:rPr>
                        <a:t>♦ A D 2</a:t>
                      </a:r>
                    </a:p>
                    <a:p>
                      <a:r>
                        <a:rPr lang="fr-FR" dirty="0">
                          <a:latin typeface="Times New Roman"/>
                          <a:cs typeface="Times New Roman"/>
                        </a:rPr>
                        <a:t>♣ V 6</a:t>
                      </a:r>
                      <a:endParaRPr lang="fr-FR" dirty="0"/>
                    </a:p>
                  </a:txBody>
                  <a:tcPr/>
                </a:tc>
                <a:tc>
                  <a:txBody>
                    <a:bodyPr/>
                    <a:lstStyle/>
                    <a:p>
                      <a:endParaRPr lang="fr-FR" dirty="0"/>
                    </a:p>
                  </a:txBody>
                  <a:tcPr/>
                </a:tc>
                <a:extLst>
                  <a:ext uri="{0D108BD9-81ED-4DB2-BD59-A6C34878D82A}">
                    <a16:rowId xmlns:a16="http://schemas.microsoft.com/office/drawing/2014/main" val="10000"/>
                  </a:ext>
                </a:extLst>
              </a:tr>
              <a:tr h="1320147">
                <a:tc>
                  <a:txBody>
                    <a:bodyPr/>
                    <a:lstStyle/>
                    <a:p>
                      <a:r>
                        <a:rPr lang="fr-FR" dirty="0">
                          <a:latin typeface="Times New Roman"/>
                          <a:cs typeface="Times New Roman"/>
                        </a:rPr>
                        <a:t>♠ A</a:t>
                      </a:r>
                    </a:p>
                    <a:p>
                      <a:r>
                        <a:rPr lang="fr-FR" dirty="0">
                          <a:latin typeface="Times New Roman"/>
                          <a:cs typeface="Times New Roman"/>
                        </a:rPr>
                        <a:t>♥ 10 8 7 4</a:t>
                      </a:r>
                    </a:p>
                    <a:p>
                      <a:r>
                        <a:rPr lang="fr-FR" dirty="0">
                          <a:latin typeface="Times New Roman"/>
                          <a:cs typeface="Times New Roman"/>
                        </a:rPr>
                        <a:t>♦  V 5 4</a:t>
                      </a:r>
                    </a:p>
                    <a:p>
                      <a:r>
                        <a:rPr lang="fr-FR" dirty="0">
                          <a:latin typeface="Times New Roman"/>
                          <a:cs typeface="Times New Roman"/>
                        </a:rPr>
                        <a:t>♣ 8 7 5 4 3</a:t>
                      </a:r>
                      <a:endParaRPr lang="fr-FR" dirty="0"/>
                    </a:p>
                  </a:txBody>
                  <a:tcPr/>
                </a:tc>
                <a:tc>
                  <a:txBody>
                    <a:bodyPr/>
                    <a:lstStyle/>
                    <a:p>
                      <a:endParaRPr lang="fr-FR" dirty="0"/>
                    </a:p>
                  </a:txBody>
                  <a:tcPr/>
                </a:tc>
                <a:tc>
                  <a:txBody>
                    <a:bodyPr/>
                    <a:lstStyle/>
                    <a:p>
                      <a:r>
                        <a:rPr lang="fr-FR" dirty="0">
                          <a:latin typeface="Times New Roman"/>
                          <a:cs typeface="Times New Roman"/>
                        </a:rPr>
                        <a:t>♠ 5 4</a:t>
                      </a:r>
                    </a:p>
                    <a:p>
                      <a:r>
                        <a:rPr lang="fr-FR" dirty="0">
                          <a:latin typeface="Times New Roman"/>
                          <a:cs typeface="Times New Roman"/>
                        </a:rPr>
                        <a:t>♥ 9</a:t>
                      </a:r>
                      <a:r>
                        <a:rPr lang="fr-FR" baseline="0" dirty="0">
                          <a:latin typeface="Times New Roman"/>
                          <a:cs typeface="Times New Roman"/>
                        </a:rPr>
                        <a:t> 6 3</a:t>
                      </a:r>
                      <a:endParaRPr lang="fr-FR" dirty="0">
                        <a:latin typeface="Times New Roman"/>
                        <a:cs typeface="Times New Roman"/>
                      </a:endParaRPr>
                    </a:p>
                    <a:p>
                      <a:r>
                        <a:rPr lang="fr-FR" dirty="0">
                          <a:latin typeface="Times New Roman"/>
                          <a:cs typeface="Times New Roman"/>
                        </a:rPr>
                        <a:t>♦</a:t>
                      </a:r>
                      <a:r>
                        <a:rPr lang="fr-FR" baseline="0" dirty="0">
                          <a:latin typeface="Times New Roman"/>
                          <a:cs typeface="Times New Roman"/>
                        </a:rPr>
                        <a:t> 10 6 3 </a:t>
                      </a:r>
                      <a:endParaRPr lang="fr-FR" dirty="0">
                        <a:latin typeface="Times New Roman"/>
                        <a:cs typeface="Times New Roman"/>
                      </a:endParaRPr>
                    </a:p>
                    <a:p>
                      <a:r>
                        <a:rPr lang="fr-FR" dirty="0">
                          <a:latin typeface="Times New Roman"/>
                          <a:cs typeface="Times New Roman"/>
                        </a:rPr>
                        <a:t>♣ A R</a:t>
                      </a:r>
                      <a:r>
                        <a:rPr lang="fr-FR" baseline="0" dirty="0">
                          <a:latin typeface="Times New Roman"/>
                          <a:cs typeface="Times New Roman"/>
                        </a:rPr>
                        <a:t> D 10 2</a:t>
                      </a:r>
                      <a:endParaRPr lang="fr-FR" dirty="0"/>
                    </a:p>
                  </a:txBody>
                  <a:tcPr/>
                </a:tc>
                <a:extLst>
                  <a:ext uri="{0D108BD9-81ED-4DB2-BD59-A6C34878D82A}">
                    <a16:rowId xmlns:a16="http://schemas.microsoft.com/office/drawing/2014/main" val="10001"/>
                  </a:ext>
                </a:extLst>
              </a:tr>
              <a:tr h="1320147">
                <a:tc>
                  <a:txBody>
                    <a:bodyPr/>
                    <a:lstStyle/>
                    <a:p>
                      <a:endParaRPr lang="fr-FR" dirty="0"/>
                    </a:p>
                  </a:txBody>
                  <a:tcPr/>
                </a:tc>
                <a:tc>
                  <a:txBody>
                    <a:bodyPr/>
                    <a:lstStyle/>
                    <a:p>
                      <a:r>
                        <a:rPr lang="fr-FR" dirty="0">
                          <a:latin typeface="Times New Roman"/>
                          <a:cs typeface="Times New Roman"/>
                        </a:rPr>
                        <a:t>♠ V 9 8 6 2</a:t>
                      </a:r>
                    </a:p>
                    <a:p>
                      <a:r>
                        <a:rPr lang="fr-FR" dirty="0">
                          <a:latin typeface="Times New Roman"/>
                          <a:cs typeface="Times New Roman"/>
                        </a:rPr>
                        <a:t>♥ R D V</a:t>
                      </a:r>
                    </a:p>
                    <a:p>
                      <a:r>
                        <a:rPr lang="fr-FR" dirty="0">
                          <a:latin typeface="Times New Roman"/>
                          <a:cs typeface="Times New Roman"/>
                        </a:rPr>
                        <a:t>♦ R 9 8 7</a:t>
                      </a:r>
                    </a:p>
                    <a:p>
                      <a:r>
                        <a:rPr lang="fr-FR" dirty="0">
                          <a:latin typeface="Times New Roman"/>
                          <a:cs typeface="Times New Roman"/>
                        </a:rPr>
                        <a:t>♣ 9</a:t>
                      </a:r>
                      <a:endParaRPr lang="fr-FR" dirty="0"/>
                    </a:p>
                  </a:txBody>
                  <a:tcPr/>
                </a:tc>
                <a:tc>
                  <a:txBody>
                    <a:bodyPr/>
                    <a:lstStyle/>
                    <a:p>
                      <a:endParaRPr lang="fr-FR" dirty="0"/>
                    </a:p>
                  </a:txBody>
                  <a:tcPr/>
                </a:tc>
                <a:extLst>
                  <a:ext uri="{0D108BD9-81ED-4DB2-BD59-A6C34878D82A}">
                    <a16:rowId xmlns:a16="http://schemas.microsoft.com/office/drawing/2014/main" val="10002"/>
                  </a:ext>
                </a:extLst>
              </a:tr>
            </a:tbl>
          </a:graphicData>
        </a:graphic>
      </p:graphicFrame>
      <p:sp>
        <p:nvSpPr>
          <p:cNvPr id="5" name="ZoneTexte 4"/>
          <p:cNvSpPr txBox="1"/>
          <p:nvPr/>
        </p:nvSpPr>
        <p:spPr>
          <a:xfrm>
            <a:off x="395536" y="2564904"/>
            <a:ext cx="2160240" cy="3970318"/>
          </a:xfrm>
          <a:prstGeom prst="rect">
            <a:avLst/>
          </a:prstGeom>
          <a:noFill/>
        </p:spPr>
        <p:txBody>
          <a:bodyPr wrap="square" rtlCol="0">
            <a:spAutoFit/>
          </a:bodyPr>
          <a:lstStyle/>
          <a:p>
            <a:r>
              <a:rPr lang="fr-FR" b="1" dirty="0"/>
              <a:t>Cas 1 ( sans distribution)</a:t>
            </a:r>
          </a:p>
          <a:p>
            <a:endParaRPr lang="fr-FR" dirty="0"/>
          </a:p>
          <a:p>
            <a:r>
              <a:rPr lang="fr-FR" dirty="0"/>
              <a:t>Nord/Sud  a 26 points et joue donc  3P (9/4)</a:t>
            </a:r>
          </a:p>
          <a:p>
            <a:endParaRPr lang="fr-FR" dirty="0"/>
          </a:p>
          <a:p>
            <a:r>
              <a:rPr lang="fr-FR" b="1" dirty="0"/>
              <a:t>Cas 2 (avec distribution) </a:t>
            </a:r>
          </a:p>
          <a:p>
            <a:endParaRPr lang="fr-FR" dirty="0"/>
          </a:p>
          <a:p>
            <a:r>
              <a:rPr lang="fr-FR" dirty="0"/>
              <a:t>Nord/Sud a 31 points DH (distribution et Honneurs). Il peut donc jouer 5P … </a:t>
            </a:r>
          </a:p>
        </p:txBody>
      </p:sp>
    </p:spTree>
    <p:extLst>
      <p:ext uri="{BB962C8B-B14F-4D97-AF65-F5344CB8AC3E}">
        <p14:creationId xmlns:p14="http://schemas.microsoft.com/office/powerpoint/2010/main" val="146100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28662" y="714356"/>
            <a:ext cx="7715304" cy="830997"/>
          </a:xfrm>
          <a:prstGeom prst="rect">
            <a:avLst/>
          </a:prstGeom>
          <a:noFill/>
        </p:spPr>
        <p:txBody>
          <a:bodyPr wrap="square" rtlCol="0">
            <a:spAutoFit/>
          </a:bodyPr>
          <a:lstStyle/>
          <a:p>
            <a:pPr algn="ctr"/>
            <a:r>
              <a:rPr lang="fr-FR" sz="2400" dirty="0"/>
              <a:t>Déroulement de la recherche du contrat</a:t>
            </a:r>
          </a:p>
          <a:p>
            <a:pPr algn="ctr"/>
            <a:r>
              <a:rPr lang="fr-FR" sz="2400" dirty="0"/>
              <a:t>Cas du mini-bridge simplifié</a:t>
            </a:r>
          </a:p>
        </p:txBody>
      </p:sp>
      <p:sp>
        <p:nvSpPr>
          <p:cNvPr id="4" name="ZoneTexte 3"/>
          <p:cNvSpPr txBox="1"/>
          <p:nvPr/>
        </p:nvSpPr>
        <p:spPr>
          <a:xfrm>
            <a:off x="1142976" y="2214554"/>
            <a:ext cx="7572428" cy="3416320"/>
          </a:xfrm>
          <a:prstGeom prst="rect">
            <a:avLst/>
          </a:prstGeom>
          <a:noFill/>
        </p:spPr>
        <p:txBody>
          <a:bodyPr wrap="square" rtlCol="0">
            <a:spAutoFit/>
          </a:bodyPr>
          <a:lstStyle/>
          <a:p>
            <a:r>
              <a:rPr lang="fr-FR" dirty="0"/>
              <a:t>Voici la convention :</a:t>
            </a:r>
          </a:p>
          <a:p>
            <a:endParaRPr lang="fr-FR" dirty="0"/>
          </a:p>
          <a:p>
            <a:pPr marL="342900" indent="-342900">
              <a:buAutoNum type="arabicParenR"/>
            </a:pPr>
            <a:r>
              <a:rPr lang="fr-FR" dirty="0"/>
              <a:t>Le donneur prend la parole en premier,</a:t>
            </a:r>
          </a:p>
          <a:p>
            <a:pPr marL="342900" indent="-342900">
              <a:buAutoNum type="arabicParenR"/>
            </a:pPr>
            <a:r>
              <a:rPr lang="fr-FR" dirty="0"/>
              <a:t>Chacun a son tour (dans le sens des aiguilles d’une montre) parle,</a:t>
            </a:r>
          </a:p>
          <a:p>
            <a:pPr marL="342900" indent="-342900">
              <a:buAutoNum type="arabicParenR"/>
            </a:pPr>
            <a:r>
              <a:rPr lang="fr-FR" dirty="0"/>
              <a:t>Si un joueur a moins de 12 points H, </a:t>
            </a:r>
            <a:r>
              <a:rPr lang="fr-FR" b="1" dirty="0"/>
              <a:t>il dit je passe</a:t>
            </a:r>
            <a:r>
              <a:rPr lang="fr-FR" dirty="0"/>
              <a:t>. Dans le cas contraire, </a:t>
            </a:r>
            <a:r>
              <a:rPr lang="fr-FR" b="1" dirty="0"/>
              <a:t>il dit j’ouvre.</a:t>
            </a:r>
          </a:p>
          <a:p>
            <a:pPr marL="342900" indent="-342900">
              <a:buAutoNum type="arabicParenR"/>
            </a:pPr>
            <a:r>
              <a:rPr lang="fr-FR" b="1" dirty="0"/>
              <a:t>Dés qu’un joueur a dit j’ouvre, </a:t>
            </a:r>
          </a:p>
          <a:p>
            <a:pPr marL="342900" indent="-342900"/>
            <a:r>
              <a:rPr lang="fr-FR" b="1" dirty="0"/>
              <a:t>		- Le camp adverse n’a plus la parole,</a:t>
            </a:r>
          </a:p>
          <a:p>
            <a:pPr marL="342900" indent="-342900"/>
            <a:r>
              <a:rPr lang="fr-FR" b="1" dirty="0"/>
              <a:t>		- Son partenaire lui annonce son nombre de points H</a:t>
            </a:r>
          </a:p>
          <a:p>
            <a:pPr marL="342900" indent="-342900">
              <a:buAutoNum type="arabicParenR" startAt="5"/>
            </a:pPr>
            <a:r>
              <a:rPr lang="fr-FR" b="1" dirty="0"/>
              <a:t>Le joueur ayant ouvert conclut en indiquant à partir d’une table de décision le contrat (le score) qu’il va devoir jouer.</a:t>
            </a:r>
          </a:p>
          <a:p>
            <a:pPr marL="342900" indent="-342900"/>
            <a:endParaRPr lang="fr-FR" b="1" dirty="0"/>
          </a:p>
        </p:txBody>
      </p:sp>
      <p:sp>
        <p:nvSpPr>
          <p:cNvPr id="5" name="Espace réservé du numéro de diapositive 4"/>
          <p:cNvSpPr>
            <a:spLocks noGrp="1"/>
          </p:cNvSpPr>
          <p:nvPr>
            <p:ph type="sldNum" sz="quarter" idx="12"/>
          </p:nvPr>
        </p:nvSpPr>
        <p:spPr/>
        <p:txBody>
          <a:bodyPr/>
          <a:lstStyle/>
          <a:p>
            <a:fld id="{990250BE-52A2-4AF9-A540-8F2724D21437}" type="slidenum">
              <a:rPr lang="fr-FR" smtClean="0"/>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heckerboard(across)">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heckerboard(across)">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heckerboard(across)">
                                      <p:cBhvr>
                                        <p:cTn id="25" dur="500"/>
                                        <p:tgtEl>
                                          <p:spTgt spid="4">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heckerboard(across)">
                                      <p:cBhvr>
                                        <p:cTn id="28" dur="500"/>
                                        <p:tgtEl>
                                          <p:spTgt spid="4">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checkerboard(across)">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42976" y="714356"/>
            <a:ext cx="7572428" cy="861774"/>
          </a:xfrm>
          <a:prstGeom prst="rect">
            <a:avLst/>
          </a:prstGeom>
          <a:noFill/>
        </p:spPr>
        <p:txBody>
          <a:bodyPr wrap="square" rtlCol="0">
            <a:spAutoFit/>
          </a:bodyPr>
          <a:lstStyle/>
          <a:p>
            <a:pPr algn="ctr"/>
            <a:r>
              <a:rPr lang="fr-FR" sz="3200" dirty="0"/>
              <a:t>Table de Décision</a:t>
            </a:r>
          </a:p>
          <a:p>
            <a:pPr algn="ctr"/>
            <a:r>
              <a:rPr lang="fr-FR" dirty="0"/>
              <a:t>(cette table a été déterminée à partir d’une étude statistique)</a:t>
            </a:r>
          </a:p>
        </p:txBody>
      </p:sp>
      <p:sp>
        <p:nvSpPr>
          <p:cNvPr id="3" name="ZoneTexte 2"/>
          <p:cNvSpPr txBox="1"/>
          <p:nvPr/>
        </p:nvSpPr>
        <p:spPr>
          <a:xfrm>
            <a:off x="1142976" y="2071679"/>
            <a:ext cx="7786742" cy="4247317"/>
          </a:xfrm>
          <a:prstGeom prst="rect">
            <a:avLst/>
          </a:prstGeom>
          <a:noFill/>
        </p:spPr>
        <p:txBody>
          <a:bodyPr wrap="square" rtlCol="0">
            <a:spAutoFit/>
          </a:bodyPr>
          <a:lstStyle/>
          <a:p>
            <a:r>
              <a:rPr lang="fr-FR" dirty="0"/>
              <a:t>Score  7/6            1 SA ( se lit 1 Sans- Atout)                   21-22 points H</a:t>
            </a:r>
          </a:p>
          <a:p>
            <a:endParaRPr lang="fr-FR" dirty="0"/>
          </a:p>
          <a:p>
            <a:r>
              <a:rPr lang="fr-FR" dirty="0"/>
              <a:t>Score  8/5            2 SA ( se lit 2 Sans- Atout)                   23-24points H</a:t>
            </a:r>
          </a:p>
          <a:p>
            <a:endParaRPr lang="fr-FR" dirty="0"/>
          </a:p>
          <a:p>
            <a:r>
              <a:rPr lang="fr-FR" b="1" dirty="0"/>
              <a:t>Score  9/4            3SA                                                         25-26 points H</a:t>
            </a:r>
          </a:p>
          <a:p>
            <a:endParaRPr lang="fr-FR" dirty="0"/>
          </a:p>
          <a:p>
            <a:r>
              <a:rPr lang="fr-FR" dirty="0"/>
              <a:t>Score  10/3          4 SA                                                        27-28-29 points H</a:t>
            </a:r>
          </a:p>
          <a:p>
            <a:endParaRPr lang="fr-FR" dirty="0"/>
          </a:p>
          <a:p>
            <a:r>
              <a:rPr lang="fr-FR" dirty="0"/>
              <a:t>Score  11/2          5 SA                                                       30-31-32 points H</a:t>
            </a:r>
          </a:p>
          <a:p>
            <a:endParaRPr lang="fr-FR" dirty="0"/>
          </a:p>
          <a:p>
            <a:r>
              <a:rPr lang="fr-FR" b="1" dirty="0"/>
              <a:t>Score  12/1           6 SA                                                      33-34-35-36 points H</a:t>
            </a:r>
          </a:p>
          <a:p>
            <a:endParaRPr lang="fr-FR" dirty="0"/>
          </a:p>
          <a:p>
            <a:r>
              <a:rPr lang="fr-FR" b="1" dirty="0"/>
              <a:t>Score  13/0           7 SA                                                      37-38-39-40 points H</a:t>
            </a:r>
          </a:p>
          <a:p>
            <a:endParaRPr lang="fr-FR" dirty="0"/>
          </a:p>
          <a:p>
            <a:endParaRPr lang="fr-FR" dirty="0"/>
          </a:p>
        </p:txBody>
      </p:sp>
      <p:sp>
        <p:nvSpPr>
          <p:cNvPr id="4" name="Espace réservé du numéro de diapositive 3"/>
          <p:cNvSpPr>
            <a:spLocks noGrp="1"/>
          </p:cNvSpPr>
          <p:nvPr>
            <p:ph type="sldNum" sz="quarter" idx="12"/>
          </p:nvPr>
        </p:nvSpPr>
        <p:spPr/>
        <p:txBody>
          <a:bodyPr/>
          <a:lstStyle/>
          <a:p>
            <a:fld id="{990250BE-52A2-4AF9-A540-8F2724D21437}" type="slidenum">
              <a:rPr lang="fr-FR" smtClean="0"/>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7" dur="500"/>
                                        <p:tgtEl>
                                          <p:spTgt spid="3">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Remarques </a:t>
            </a:r>
          </a:p>
        </p:txBody>
      </p:sp>
      <p:sp>
        <p:nvSpPr>
          <p:cNvPr id="3" name="Espace réservé du contenu 2"/>
          <p:cNvSpPr>
            <a:spLocks noGrp="1"/>
          </p:cNvSpPr>
          <p:nvPr>
            <p:ph idx="1"/>
          </p:nvPr>
        </p:nvSpPr>
        <p:spPr/>
        <p:txBody>
          <a:bodyPr>
            <a:normAutofit/>
          </a:bodyPr>
          <a:lstStyle/>
          <a:p>
            <a:pPr lvl="0"/>
            <a:r>
              <a:rPr lang="fr-FR" dirty="0"/>
              <a:t>Si N/S déclare le contrat de 9/4, il s’engage donc à gagner au moins 9 levées. Les adversaires doivent donc faire au moins 5 levées pour le faire perdre</a:t>
            </a:r>
          </a:p>
          <a:p>
            <a:pPr lvl="0"/>
            <a:r>
              <a:rPr lang="fr-FR" dirty="0"/>
              <a:t>Si le total des deux joueurs n’atteint pas vingt points, la parte est annulée. </a:t>
            </a:r>
          </a:p>
          <a:p>
            <a:endParaRPr lang="fr-FR" dirty="0"/>
          </a:p>
        </p:txBody>
      </p:sp>
      <p:sp>
        <p:nvSpPr>
          <p:cNvPr id="4" name="Espace réservé du numéro de diapositive 3"/>
          <p:cNvSpPr>
            <a:spLocks noGrp="1"/>
          </p:cNvSpPr>
          <p:nvPr>
            <p:ph type="sldNum" sz="quarter" idx="12"/>
          </p:nvPr>
        </p:nvSpPr>
        <p:spPr/>
        <p:txBody>
          <a:bodyPr/>
          <a:lstStyle/>
          <a:p>
            <a:fld id="{6E240C3D-CC13-45A2-99D7-92B3C0FC601F}" type="slidenum">
              <a:rPr lang="fr-FR" smtClean="0"/>
              <a:pPr/>
              <a:t>7</a:t>
            </a:fld>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dirty="0"/>
          </a:p>
        </p:txBody>
      </p:sp>
      <p:sp>
        <p:nvSpPr>
          <p:cNvPr id="4" name="Espace réservé du contenu 3"/>
          <p:cNvSpPr>
            <a:spLocks noGrp="1"/>
          </p:cNvSpPr>
          <p:nvPr>
            <p:ph idx="1"/>
          </p:nvPr>
        </p:nvSpPr>
        <p:spPr/>
        <p:txBody>
          <a:bodyPr/>
          <a:lstStyle/>
          <a:p>
            <a:pPr algn="ctr">
              <a:buNone/>
            </a:pPr>
            <a:endParaRPr lang="fr-FR" dirty="0"/>
          </a:p>
          <a:p>
            <a:pPr algn="ctr">
              <a:buNone/>
            </a:pPr>
            <a:endParaRPr lang="fr-FR" dirty="0"/>
          </a:p>
          <a:p>
            <a:pPr algn="ctr">
              <a:buNone/>
            </a:pPr>
            <a:endParaRPr lang="fr-FR" dirty="0"/>
          </a:p>
          <a:p>
            <a:pPr algn="ctr">
              <a:buNone/>
            </a:pPr>
            <a:r>
              <a:rPr lang="fr-FR" dirty="0"/>
              <a:t>Un premier exemple ….</a:t>
            </a:r>
          </a:p>
        </p:txBody>
      </p:sp>
      <p:sp>
        <p:nvSpPr>
          <p:cNvPr id="2" name="Espace réservé du numéro de diapositive 1"/>
          <p:cNvSpPr>
            <a:spLocks noGrp="1"/>
          </p:cNvSpPr>
          <p:nvPr>
            <p:ph type="sldNum" sz="quarter" idx="12"/>
          </p:nvPr>
        </p:nvSpPr>
        <p:spPr/>
        <p:txBody>
          <a:bodyPr/>
          <a:lstStyle/>
          <a:p>
            <a:fld id="{990250BE-52A2-4AF9-A540-8F2724D21437}" type="slidenum">
              <a:rPr lang="fr-FR" smtClean="0"/>
              <a:pPr/>
              <a:t>8</a:t>
            </a:fld>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http://www.manga-news.com/public/News%202012/Janv/nintendo-mii.jpg"/>
          <p:cNvPicPr>
            <a:picLocks noChangeAspect="1" noChangeArrowheads="1"/>
          </p:cNvPicPr>
          <p:nvPr/>
        </p:nvPicPr>
        <p:blipFill>
          <a:blip r:embed="rId3" cstate="print">
            <a:clrChange>
              <a:clrFrom>
                <a:srgbClr val="FFFFFF"/>
              </a:clrFrom>
              <a:clrTo>
                <a:srgbClr val="FFFFFF">
                  <a:alpha val="0"/>
                </a:srgbClr>
              </a:clrTo>
            </a:clrChange>
          </a:blip>
          <a:srcRect l="59219" t="50121" r="33221"/>
          <a:stretch>
            <a:fillRect/>
          </a:stretch>
        </p:blipFill>
        <p:spPr bwMode="auto">
          <a:xfrm>
            <a:off x="3924300" y="1052513"/>
            <a:ext cx="1223963" cy="2436812"/>
          </a:xfrm>
          <a:prstGeom prst="rect">
            <a:avLst/>
          </a:prstGeom>
          <a:noFill/>
          <a:ln w="9525">
            <a:noFill/>
            <a:miter lim="800000"/>
            <a:headEnd/>
            <a:tailEnd/>
          </a:ln>
        </p:spPr>
      </p:pic>
      <p:pic>
        <p:nvPicPr>
          <p:cNvPr id="6147" name="Picture 4" descr="http://www.manga-news.com/public/News%202012/Janv/nintendo-mii.jpg"/>
          <p:cNvPicPr>
            <a:picLocks noChangeAspect="1" noChangeArrowheads="1"/>
          </p:cNvPicPr>
          <p:nvPr/>
        </p:nvPicPr>
        <p:blipFill>
          <a:blip r:embed="rId3" cstate="print">
            <a:clrChange>
              <a:clrFrom>
                <a:srgbClr val="FFFFFF"/>
              </a:clrFrom>
              <a:clrTo>
                <a:srgbClr val="FFFFFF">
                  <a:alpha val="0"/>
                </a:srgbClr>
              </a:clrTo>
            </a:clrChange>
          </a:blip>
          <a:srcRect l="22681" t="45944" r="68500"/>
          <a:stretch>
            <a:fillRect/>
          </a:stretch>
        </p:blipFill>
        <p:spPr bwMode="auto">
          <a:xfrm>
            <a:off x="2051050" y="1916113"/>
            <a:ext cx="1296988" cy="2397125"/>
          </a:xfrm>
          <a:prstGeom prst="rect">
            <a:avLst/>
          </a:prstGeom>
          <a:noFill/>
          <a:ln w="9525">
            <a:noFill/>
            <a:miter lim="800000"/>
            <a:headEnd/>
            <a:tailEnd/>
          </a:ln>
        </p:spPr>
      </p:pic>
      <p:pic>
        <p:nvPicPr>
          <p:cNvPr id="6148" name="Picture 4" descr="http://www.manga-news.com/public/News%202012/Janv/nintendo-mii.jpg"/>
          <p:cNvPicPr>
            <a:picLocks noChangeAspect="1" noChangeArrowheads="1"/>
          </p:cNvPicPr>
          <p:nvPr/>
        </p:nvPicPr>
        <p:blipFill>
          <a:blip r:embed="rId3" cstate="print">
            <a:clrChange>
              <a:clrFrom>
                <a:srgbClr val="FDFFFE"/>
              </a:clrFrom>
              <a:clrTo>
                <a:srgbClr val="FDFFFE">
                  <a:alpha val="0"/>
                </a:srgbClr>
              </a:clrTo>
            </a:clrChange>
          </a:blip>
          <a:srcRect l="49139" t="54298" r="42041"/>
          <a:stretch>
            <a:fillRect/>
          </a:stretch>
        </p:blipFill>
        <p:spPr bwMode="auto">
          <a:xfrm>
            <a:off x="5724525" y="1773238"/>
            <a:ext cx="1439863" cy="2587625"/>
          </a:xfrm>
          <a:prstGeom prst="rect">
            <a:avLst/>
          </a:prstGeom>
          <a:noFill/>
          <a:ln w="9525">
            <a:noFill/>
            <a:miter lim="800000"/>
            <a:headEnd/>
            <a:tailEnd/>
          </a:ln>
        </p:spPr>
      </p:pic>
      <p:pic>
        <p:nvPicPr>
          <p:cNvPr id="6149" name="Picture 2" descr="http://iamyouasheisme.files.wordpress.com/2007/11/bridge_table.jpg"/>
          <p:cNvPicPr>
            <a:picLocks noChangeAspect="1" noChangeArrowheads="1"/>
          </p:cNvPicPr>
          <p:nvPr/>
        </p:nvPicPr>
        <p:blipFill>
          <a:blip r:embed="rId4" cstate="print">
            <a:clrChange>
              <a:clrFrom>
                <a:srgbClr val="FFFFFF"/>
              </a:clrFrom>
              <a:clrTo>
                <a:srgbClr val="FFFFFF">
                  <a:alpha val="0"/>
                </a:srgbClr>
              </a:clrTo>
            </a:clrChange>
          </a:blip>
          <a:srcRect t="5815"/>
          <a:stretch>
            <a:fillRect/>
          </a:stretch>
        </p:blipFill>
        <p:spPr bwMode="auto">
          <a:xfrm>
            <a:off x="3132138" y="2636838"/>
            <a:ext cx="2657475" cy="2332037"/>
          </a:xfrm>
          <a:prstGeom prst="rect">
            <a:avLst/>
          </a:prstGeom>
          <a:noFill/>
          <a:ln w="9525">
            <a:noFill/>
            <a:miter lim="800000"/>
            <a:headEnd/>
            <a:tailEnd/>
          </a:ln>
        </p:spPr>
      </p:pic>
      <p:sp>
        <p:nvSpPr>
          <p:cNvPr id="8" name="Rectangle 7"/>
          <p:cNvSpPr/>
          <p:nvPr/>
        </p:nvSpPr>
        <p:spPr>
          <a:xfrm>
            <a:off x="323850" y="2708275"/>
            <a:ext cx="1439863" cy="1441450"/>
          </a:xfrm>
          <a:prstGeom prst="wedgeRectCallout">
            <a:avLst>
              <a:gd name="adj1" fmla="val 108996"/>
              <a:gd name="adj2" fmla="val -31465"/>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1. je passe</a:t>
            </a:r>
          </a:p>
        </p:txBody>
      </p:sp>
      <p:sp>
        <p:nvSpPr>
          <p:cNvPr id="9" name="Rectangle 8"/>
          <p:cNvSpPr/>
          <p:nvPr/>
        </p:nvSpPr>
        <p:spPr>
          <a:xfrm>
            <a:off x="1763713" y="476250"/>
            <a:ext cx="1439862" cy="1439863"/>
          </a:xfrm>
          <a:prstGeom prst="wedgeRectCallout">
            <a:avLst>
              <a:gd name="adj1" fmla="val 131740"/>
              <a:gd name="adj2" fmla="val 5951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2. je passe</a:t>
            </a:r>
            <a:br>
              <a:rPr lang="fr-FR" dirty="0"/>
            </a:br>
            <a:endParaRPr lang="fr-FR" dirty="0"/>
          </a:p>
        </p:txBody>
      </p:sp>
      <p:sp>
        <p:nvSpPr>
          <p:cNvPr id="10" name="Rectangle 9"/>
          <p:cNvSpPr/>
          <p:nvPr/>
        </p:nvSpPr>
        <p:spPr>
          <a:xfrm>
            <a:off x="7451725" y="2060575"/>
            <a:ext cx="1441450" cy="1439863"/>
          </a:xfrm>
          <a:prstGeom prst="wedgeRectCallout">
            <a:avLst>
              <a:gd name="adj1" fmla="val -118441"/>
              <a:gd name="adj2" fmla="val 26341"/>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3. je passe</a:t>
            </a:r>
          </a:p>
        </p:txBody>
      </p:sp>
      <p:pic>
        <p:nvPicPr>
          <p:cNvPr id="13317" name="Picture 5"/>
          <p:cNvPicPr>
            <a:picLocks noChangeAspect="1" noChangeArrowheads="1"/>
          </p:cNvPicPr>
          <p:nvPr/>
        </p:nvPicPr>
        <p:blipFill>
          <a:blip r:embed="rId5" cstate="print"/>
          <a:srcRect/>
          <a:stretch>
            <a:fillRect/>
          </a:stretch>
        </p:blipFill>
        <p:spPr bwMode="auto">
          <a:xfrm>
            <a:off x="1285853" y="4797425"/>
            <a:ext cx="5857915" cy="1439863"/>
          </a:xfrm>
          <a:prstGeom prst="rect">
            <a:avLst/>
          </a:prstGeom>
          <a:noFill/>
          <a:ln w="9525">
            <a:noFill/>
            <a:miter lim="800000"/>
            <a:headEnd/>
            <a:tailEnd/>
          </a:ln>
        </p:spPr>
      </p:pic>
      <p:sp>
        <p:nvSpPr>
          <p:cNvPr id="12" name="Rectangle 11"/>
          <p:cNvSpPr/>
          <p:nvPr/>
        </p:nvSpPr>
        <p:spPr>
          <a:xfrm>
            <a:off x="7524750" y="4868863"/>
            <a:ext cx="1439863" cy="1439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4. j’ouvre</a:t>
            </a:r>
          </a:p>
        </p:txBody>
      </p:sp>
      <p:cxnSp>
        <p:nvCxnSpPr>
          <p:cNvPr id="14" name="Connecteur droit avec flèche 13"/>
          <p:cNvCxnSpPr/>
          <p:nvPr/>
        </p:nvCxnSpPr>
        <p:spPr>
          <a:xfrm>
            <a:off x="1116013" y="2060575"/>
            <a:ext cx="1008062" cy="360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0" name="ZoneTexte 14"/>
          <p:cNvSpPr txBox="1">
            <a:spLocks noChangeArrowheads="1"/>
          </p:cNvSpPr>
          <p:nvPr/>
        </p:nvSpPr>
        <p:spPr bwMode="auto">
          <a:xfrm>
            <a:off x="179388" y="1844675"/>
            <a:ext cx="1296987" cy="369888"/>
          </a:xfrm>
          <a:prstGeom prst="rect">
            <a:avLst/>
          </a:prstGeom>
          <a:noFill/>
          <a:ln w="9525">
            <a:noFill/>
            <a:miter lim="800000"/>
            <a:headEnd/>
            <a:tailEnd/>
          </a:ln>
        </p:spPr>
        <p:txBody>
          <a:bodyPr>
            <a:spAutoFit/>
          </a:bodyPr>
          <a:lstStyle/>
          <a:p>
            <a:r>
              <a:rPr lang="fr-FR">
                <a:latin typeface="Calibri" pitchFamily="34" charset="0"/>
              </a:rPr>
              <a:t>donneur</a:t>
            </a:r>
          </a:p>
        </p:txBody>
      </p:sp>
      <p:sp>
        <p:nvSpPr>
          <p:cNvPr id="18" name="Rectangle 17"/>
          <p:cNvSpPr/>
          <p:nvPr/>
        </p:nvSpPr>
        <p:spPr>
          <a:xfrm>
            <a:off x="1763713" y="476250"/>
            <a:ext cx="1439862" cy="1439863"/>
          </a:xfrm>
          <a:prstGeom prst="wedgeRectCallout">
            <a:avLst>
              <a:gd name="adj1" fmla="val 131740"/>
              <a:gd name="adj2" fmla="val 59510"/>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2. je passe</a:t>
            </a:r>
            <a:br>
              <a:rPr lang="fr-FR" dirty="0"/>
            </a:br>
            <a:r>
              <a:rPr lang="fr-FR" dirty="0"/>
              <a:t>5. j’ai 11H</a:t>
            </a:r>
          </a:p>
        </p:txBody>
      </p:sp>
      <p:sp>
        <p:nvSpPr>
          <p:cNvPr id="19" name="Rectangle 18"/>
          <p:cNvSpPr/>
          <p:nvPr/>
        </p:nvSpPr>
        <p:spPr>
          <a:xfrm>
            <a:off x="7358082" y="4500570"/>
            <a:ext cx="1785918" cy="18081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dirty="0"/>
              <a:t>4. j’ouvre</a:t>
            </a:r>
          </a:p>
          <a:p>
            <a:pPr fontAlgn="auto">
              <a:spcBef>
                <a:spcPts val="0"/>
              </a:spcBef>
              <a:spcAft>
                <a:spcPts val="0"/>
              </a:spcAft>
              <a:defRPr/>
            </a:pPr>
            <a:r>
              <a:rPr lang="fr-FR" dirty="0"/>
              <a:t>6. je joue le score 8/5 ce qui se traduit plus simplement par 2 SA. </a:t>
            </a:r>
          </a:p>
        </p:txBody>
      </p:sp>
      <p:sp>
        <p:nvSpPr>
          <p:cNvPr id="15" name="ZoneTexte 14"/>
          <p:cNvSpPr txBox="1">
            <a:spLocks noChangeArrowheads="1"/>
          </p:cNvSpPr>
          <p:nvPr/>
        </p:nvSpPr>
        <p:spPr bwMode="auto">
          <a:xfrm>
            <a:off x="323850" y="4292600"/>
            <a:ext cx="1296988" cy="369888"/>
          </a:xfrm>
          <a:prstGeom prst="rect">
            <a:avLst/>
          </a:prstGeom>
          <a:noFill/>
          <a:ln w="9525">
            <a:noFill/>
            <a:miter lim="800000"/>
            <a:headEnd/>
            <a:tailEnd/>
          </a:ln>
        </p:spPr>
        <p:txBody>
          <a:bodyPr>
            <a:spAutoFit/>
          </a:bodyPr>
          <a:lstStyle/>
          <a:p>
            <a:r>
              <a:rPr lang="fr-FR">
                <a:latin typeface="Calibri" pitchFamily="34" charset="0"/>
              </a:rPr>
              <a:t>Mon jeu :</a:t>
            </a:r>
          </a:p>
        </p:txBody>
      </p:sp>
      <p:cxnSp>
        <p:nvCxnSpPr>
          <p:cNvPr id="16" name="Connecteur droit avec flèche 15"/>
          <p:cNvCxnSpPr/>
          <p:nvPr/>
        </p:nvCxnSpPr>
        <p:spPr>
          <a:xfrm>
            <a:off x="1116013" y="4797425"/>
            <a:ext cx="360362"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16"/>
          <p:cNvSpPr>
            <a:spLocks noGrp="1"/>
          </p:cNvSpPr>
          <p:nvPr>
            <p:ph type="sldNum" sz="quarter" idx="12"/>
          </p:nvPr>
        </p:nvSpPr>
        <p:spPr/>
        <p:txBody>
          <a:bodyPr/>
          <a:lstStyle/>
          <a:p>
            <a:fld id="{990250BE-52A2-4AF9-A540-8F2724D21437}"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20"/>
                                        </p:tgtEl>
                                        <p:attrNameLst>
                                          <p:attrName>style.visibility</p:attrName>
                                        </p:attrNameLst>
                                      </p:cBhvr>
                                      <p:to>
                                        <p:strVal val="visible"/>
                                      </p:to>
                                    </p:set>
                                    <p:anim calcmode="lin" valueType="num">
                                      <p:cBhvr additive="base">
                                        <p:cTn id="13" dur="500" fill="hold"/>
                                        <p:tgtEl>
                                          <p:spTgt spid="17420"/>
                                        </p:tgtEl>
                                        <p:attrNameLst>
                                          <p:attrName>ppt_x</p:attrName>
                                        </p:attrNameLst>
                                      </p:cBhvr>
                                      <p:tavLst>
                                        <p:tav tm="0">
                                          <p:val>
                                            <p:strVal val="#ppt_x"/>
                                          </p:val>
                                        </p:tav>
                                        <p:tav tm="100000">
                                          <p:val>
                                            <p:strVal val="#ppt_x"/>
                                          </p:val>
                                        </p:tav>
                                      </p:tavLst>
                                    </p:anim>
                                    <p:anim calcmode="lin" valueType="num">
                                      <p:cBhvr additive="base">
                                        <p:cTn id="14"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7"/>
                                        </p:tgtEl>
                                        <p:attrNameLst>
                                          <p:attrName>style.visibility</p:attrName>
                                        </p:attrNameLst>
                                      </p:cBhvr>
                                      <p:to>
                                        <p:strVal val="visible"/>
                                      </p:to>
                                    </p:set>
                                    <p:anim calcmode="lin" valueType="num">
                                      <p:cBhvr additive="base">
                                        <p:cTn id="31" dur="500" fill="hold"/>
                                        <p:tgtEl>
                                          <p:spTgt spid="13317"/>
                                        </p:tgtEl>
                                        <p:attrNameLst>
                                          <p:attrName>ppt_x</p:attrName>
                                        </p:attrNameLst>
                                      </p:cBhvr>
                                      <p:tavLst>
                                        <p:tav tm="0">
                                          <p:val>
                                            <p:strVal val="#ppt_x"/>
                                          </p:val>
                                        </p:tav>
                                        <p:tav tm="100000">
                                          <p:val>
                                            <p:strVal val="#ppt_x"/>
                                          </p:val>
                                        </p:tav>
                                      </p:tavLst>
                                    </p:anim>
                                    <p:anim calcmode="lin" valueType="num">
                                      <p:cBhvr additive="base">
                                        <p:cTn id="32"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1+#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strVal val="#ppt_w*0.70"/>
                                          </p:val>
                                        </p:tav>
                                        <p:tav tm="100000">
                                          <p:val>
                                            <p:strVal val="#ppt_w"/>
                                          </p:val>
                                        </p:tav>
                                      </p:tavLst>
                                    </p:anim>
                                    <p:anim calcmode="lin" valueType="num">
                                      <p:cBhvr>
                                        <p:cTn id="56" dur="1000" fill="hold"/>
                                        <p:tgtEl>
                                          <p:spTgt spid="12"/>
                                        </p:tgtEl>
                                        <p:attrNameLst>
                                          <p:attrName>ppt_h</p:attrName>
                                        </p:attrNameLst>
                                      </p:cBhvr>
                                      <p:tavLst>
                                        <p:tav tm="0">
                                          <p:val>
                                            <p:strVal val="#ppt_h"/>
                                          </p:val>
                                        </p:tav>
                                        <p:tav tm="100000">
                                          <p:val>
                                            <p:strVal val="#ppt_h"/>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7420" grpId="0"/>
      <p:bldP spid="18" grpId="0" animBg="1"/>
      <p:bldP spid="19" grpId="0" animBg="1"/>
      <p:bldP spid="1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2960</Words>
  <Application>Microsoft Office PowerPoint</Application>
  <PresentationFormat>Affichage à l'écran (4:3)</PresentationFormat>
  <Paragraphs>453</Paragraphs>
  <Slides>41</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41</vt:i4>
      </vt:variant>
    </vt:vector>
  </HeadingPairs>
  <TitlesOfParts>
    <vt:vector size="45" baseType="lpstr">
      <vt:lpstr>Arial</vt:lpstr>
      <vt:lpstr>Calibri</vt:lpstr>
      <vt:lpstr>Times New Roman</vt:lpstr>
      <vt:lpstr>Thème Office</vt:lpstr>
      <vt:lpstr>Jouer simplement au bridge</vt:lpstr>
      <vt:lpstr>Le principe du Jeu</vt:lpstr>
      <vt:lpstr>Présentation PowerPoint</vt:lpstr>
      <vt:lpstr>Présentation PowerPoint</vt:lpstr>
      <vt:lpstr>Présentation PowerPoint</vt:lpstr>
      <vt:lpstr>Présentation PowerPoint</vt:lpstr>
      <vt:lpstr>Remarques </vt:lpstr>
      <vt:lpstr>Présentation PowerPoint</vt:lpstr>
      <vt:lpstr>Présentation PowerPoint</vt:lpstr>
      <vt:lpstr>Déroulement du jeu</vt:lpstr>
      <vt:lpstr>Deuxième exemple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Trois grands principes pour l’entame</vt:lpstr>
      <vt:lpstr>Exemple 1 : on entame Dame de Carreau.</vt:lpstr>
      <vt:lpstr>Exemple 2 : on entame 3 de Coeur</vt:lpstr>
      <vt:lpstr>La nécessité de créer une Super-Couleur!!!!</vt:lpstr>
      <vt:lpstr>A la recherche d’une couleur de huit cartes au moins …..</vt:lpstr>
      <vt:lpstr>Présentation PowerPoint</vt:lpstr>
      <vt:lpstr>Présentation PowerPoint</vt:lpstr>
      <vt:lpstr>Présentation PowerPoint</vt:lpstr>
      <vt:lpstr>Principe</vt:lpstr>
      <vt:lpstr>Présentation PowerPoint</vt:lpstr>
      <vt:lpstr>Présentation PowerPoint</vt:lpstr>
      <vt:lpstr>Présentation PowerPoint</vt:lpstr>
      <vt:lpstr>Question </vt:lpstr>
      <vt:lpstr>Présentation PowerPoint</vt:lpstr>
      <vt:lpstr>Présentation PowerPoint</vt:lpstr>
      <vt:lpstr>Que change la présence d’un atout?</vt:lpstr>
      <vt:lpstr>Exemple</vt:lpstr>
      <vt:lpstr>Exemples à proposer aux élèves</vt:lpstr>
      <vt:lpstr>Exemples à proposer aux élèves</vt:lpstr>
      <vt:lpstr>Exemples à proposer aux élèves</vt:lpstr>
      <vt:lpstr>Conclusion </vt:lpstr>
      <vt:lpstr>Application au dernier exemple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Séance 3</dc:title>
  <dc:creator>utilisateur</dc:creator>
  <cp:lastModifiedBy>famille gouy</cp:lastModifiedBy>
  <cp:revision>16</cp:revision>
  <dcterms:created xsi:type="dcterms:W3CDTF">2016-04-28T17:29:09Z</dcterms:created>
  <dcterms:modified xsi:type="dcterms:W3CDTF">2019-12-27T08:17:17Z</dcterms:modified>
</cp:coreProperties>
</file>